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24" name="PlaceHolder 2"/>
          <p:cNvSpPr>
            <a:spLocks noGrp="1"/>
          </p:cNvSpPr>
          <p:nvPr>
            <p:ph type="body"/>
          </p:nvPr>
        </p:nvSpPr>
        <p:spPr>
          <a:xfrm>
            <a:off x="914400" y="2406960"/>
            <a:ext cx="16458840" cy="28454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914400" y="5523120"/>
            <a:ext cx="1645884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27"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914400" y="5523120"/>
            <a:ext cx="8031600" cy="28454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934812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32" name="PlaceHolder 2"/>
          <p:cNvSpPr>
            <a:spLocks noGrp="1"/>
          </p:cNvSpPr>
          <p:nvPr>
            <p:ph type="body"/>
          </p:nvPr>
        </p:nvSpPr>
        <p:spPr>
          <a:xfrm>
            <a:off x="914400" y="2406960"/>
            <a:ext cx="5299560" cy="28454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6479280" y="2406960"/>
            <a:ext cx="5299560" cy="28454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12044160" y="2406960"/>
            <a:ext cx="5299560" cy="28454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914400" y="5523120"/>
            <a:ext cx="5299560" cy="28454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6479280" y="5523120"/>
            <a:ext cx="5299560" cy="28454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12044160" y="5523120"/>
            <a:ext cx="529956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3"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5" name="PlaceHolder 2"/>
          <p:cNvSpPr>
            <a:spLocks noGrp="1"/>
          </p:cNvSpPr>
          <p:nvPr>
            <p:ph type="body"/>
          </p:nvPr>
        </p:nvSpPr>
        <p:spPr>
          <a:xfrm>
            <a:off x="914400" y="2406960"/>
            <a:ext cx="16458840" cy="5965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7" name="PlaceHolder 2"/>
          <p:cNvSpPr>
            <a:spLocks noGrp="1"/>
          </p:cNvSpPr>
          <p:nvPr>
            <p:ph type="body"/>
          </p:nvPr>
        </p:nvSpPr>
        <p:spPr>
          <a:xfrm>
            <a:off x="914400" y="2406960"/>
            <a:ext cx="8031600" cy="596592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9348120" y="2406960"/>
            <a:ext cx="8031600" cy="5965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12"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9348120" y="2406960"/>
            <a:ext cx="8031600" cy="596592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91440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16" name="PlaceHolder 2"/>
          <p:cNvSpPr>
            <a:spLocks noGrp="1"/>
          </p:cNvSpPr>
          <p:nvPr>
            <p:ph type="body"/>
          </p:nvPr>
        </p:nvSpPr>
        <p:spPr>
          <a:xfrm>
            <a:off x="914400" y="2406960"/>
            <a:ext cx="8031600" cy="596592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934812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410400"/>
            <a:ext cx="16458840" cy="1717560"/>
          </a:xfrm>
          <a:prstGeom prst="rect">
            <a:avLst/>
          </a:prstGeom>
        </p:spPr>
        <p:txBody>
          <a:bodyPr lIns="0" rIns="0" tIns="0" bIns="0" anchor="ctr">
            <a:spAutoFit/>
          </a:bodyPr>
          <a:p>
            <a:pPr algn="ctr"/>
            <a:endParaRPr b="0" lang="en-IN" sz="4400" spc="-1" strike="noStrike">
              <a:latin typeface="Arial"/>
            </a:endParaRPr>
          </a:p>
        </p:txBody>
      </p:sp>
      <p:sp>
        <p:nvSpPr>
          <p:cNvPr id="20"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914400" y="5523120"/>
            <a:ext cx="16458840" cy="28454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914400" y="2406960"/>
            <a:ext cx="16458840" cy="5965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20" Type="http://schemas.openxmlformats.org/officeDocument/2006/relationships/image" Target="../media/image85.png"/><Relationship Id="rId2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Rect" descr=""/>
          <p:cNvPicPr/>
          <p:nvPr/>
        </p:nvPicPr>
        <p:blipFill>
          <a:blip r:embed="rId1"/>
          <a:stretch/>
        </p:blipFill>
        <p:spPr>
          <a:xfrm>
            <a:off x="0" y="0"/>
            <a:ext cx="18287280" cy="10286280"/>
          </a:xfrm>
          <a:prstGeom prst="rect">
            <a:avLst/>
          </a:prstGeom>
          <a:ln>
            <a:noFill/>
          </a:ln>
        </p:spPr>
      </p:pic>
      <p:pic>
        <p:nvPicPr>
          <p:cNvPr id="39" name="Rect" descr=""/>
          <p:cNvPicPr/>
          <p:nvPr/>
        </p:nvPicPr>
        <p:blipFill>
          <a:blip r:embed="rId2"/>
          <a:stretch/>
        </p:blipFill>
        <p:spPr>
          <a:xfrm>
            <a:off x="0" y="0"/>
            <a:ext cx="18287280" cy="10286280"/>
          </a:xfrm>
          <a:prstGeom prst="rect">
            <a:avLst/>
          </a:prstGeom>
          <a:ln>
            <a:noFill/>
          </a:ln>
        </p:spPr>
      </p:pic>
      <p:pic>
        <p:nvPicPr>
          <p:cNvPr id="40" name="layoutShapeInnerChild6" descr=""/>
          <p:cNvPicPr/>
          <p:nvPr/>
        </p:nvPicPr>
        <p:blipFill>
          <a:blip r:embed="rId3"/>
          <a:stretch/>
        </p:blipFill>
        <p:spPr>
          <a:xfrm>
            <a:off x="9692640" y="102960"/>
            <a:ext cx="8594640" cy="10183320"/>
          </a:xfrm>
          <a:prstGeom prst="rect">
            <a:avLst/>
          </a:prstGeom>
          <a:ln>
            <a:noFill/>
          </a:ln>
        </p:spPr>
      </p:pic>
      <p:sp>
        <p:nvSpPr>
          <p:cNvPr id="41" name="CustomShape 1"/>
          <p:cNvSpPr/>
          <p:nvPr/>
        </p:nvSpPr>
        <p:spPr>
          <a:xfrm>
            <a:off x="914400" y="914400"/>
            <a:ext cx="13053240" cy="2010600"/>
          </a:xfrm>
          <a:prstGeom prst="rect">
            <a:avLst/>
          </a:prstGeom>
          <a:noFill/>
          <a:ln>
            <a:noFill/>
          </a:ln>
        </p:spPr>
        <p:style>
          <a:lnRef idx="0"/>
          <a:fillRef idx="0"/>
          <a:effectRef idx="0"/>
          <a:fontRef idx="minor"/>
        </p:style>
        <p:txBody>
          <a:bodyPr lIns="0" rIns="0" tIns="0" bIns="0">
            <a:spAutoFit/>
          </a:bodyPr>
          <a:p>
            <a:pPr marL="216000" indent="-215640">
              <a:lnSpc>
                <a:spcPct val="100000"/>
              </a:lnSpc>
              <a:buClr>
                <a:srgbClr val="000000"/>
              </a:buClr>
              <a:buSzPct val="45000"/>
              <a:buFont typeface="Wingdings" charset="2"/>
              <a:buChar char=""/>
            </a:pPr>
            <a:r>
              <a:rPr b="0" lang="en-IN" sz="6600" spc="-134" strike="noStrike">
                <a:solidFill>
                  <a:srgbClr val="222222"/>
                </a:solidFill>
                <a:latin typeface="IBM Plex Serif SemiBold"/>
                <a:ea typeface="Arial"/>
              </a:rPr>
              <a:t>Secure and Automated Deployment Pipeline for AWS cloud application</a:t>
            </a:r>
            <a:r>
              <a:rPr b="0" lang="en-IN" sz="6600" spc="-134" strike="noStrike">
                <a:solidFill>
                  <a:srgbClr val="181c24"/>
                </a:solidFill>
                <a:latin typeface="IBM Plex Serif SemiBold"/>
                <a:ea typeface="Arial"/>
              </a:rPr>
              <a:t> </a:t>
            </a:r>
            <a:endParaRPr b="0" lang="en-IN" sz="6600" spc="-1" strike="noStrike">
              <a:latin typeface="Arial"/>
            </a:endParaRPr>
          </a:p>
        </p:txBody>
      </p:sp>
      <p:sp>
        <p:nvSpPr>
          <p:cNvPr id="42" name="CustomShape 2"/>
          <p:cNvSpPr/>
          <p:nvPr/>
        </p:nvSpPr>
        <p:spPr>
          <a:xfrm>
            <a:off x="914400" y="3541320"/>
            <a:ext cx="7797240" cy="2796840"/>
          </a:xfrm>
          <a:prstGeom prst="rect">
            <a:avLst/>
          </a:prstGeom>
          <a:noFill/>
          <a:ln>
            <a:noFill/>
          </a:ln>
        </p:spPr>
        <p:style>
          <a:lnRef idx="0"/>
          <a:fillRef idx="0"/>
          <a:effectRef idx="0"/>
          <a:fontRef idx="minor"/>
        </p:style>
        <p:txBody>
          <a:bodyPr lIns="0" rIns="0" tIns="0" bIns="0">
            <a:spAutoFit/>
          </a:bodyPr>
          <a:p>
            <a:pPr>
              <a:lnSpc>
                <a:spcPts val="3671"/>
              </a:lnSpc>
            </a:pPr>
            <a:r>
              <a:rPr b="0" lang="en-IN" sz="2700" spc="-55" strike="noStrike">
                <a:solidFill>
                  <a:srgbClr val="181c24"/>
                </a:solidFill>
                <a:latin typeface="IBM Plex Serif SemiBold"/>
                <a:ea typeface="DejaVu Sans"/>
              </a:rPr>
              <a:t>An in-depth analysis to secure, automated CI/CD pipeline built with Jenkins on AWS EKS for deploying microservices. The pipeline integrates DevSecOps practices including static code analysis, container scanning, compliance benchmarking, GitOps deployment, and observability via Prometheus and Grafana.</a:t>
            </a:r>
            <a:endParaRPr b="0" lang="en-IN" sz="2700" spc="-1" strike="noStrike">
              <a:latin typeface="Arial"/>
            </a:endParaRPr>
          </a:p>
        </p:txBody>
      </p:sp>
      <p:sp>
        <p:nvSpPr>
          <p:cNvPr id="43" name="CustomShape 3"/>
          <p:cNvSpPr/>
          <p:nvPr/>
        </p:nvSpPr>
        <p:spPr>
          <a:xfrm>
            <a:off x="914400" y="8867880"/>
            <a:ext cx="7362000" cy="1398240"/>
          </a:xfrm>
          <a:prstGeom prst="rect">
            <a:avLst/>
          </a:prstGeom>
          <a:noFill/>
          <a:ln>
            <a:noFill/>
          </a:ln>
        </p:spPr>
        <p:style>
          <a:lnRef idx="0"/>
          <a:fillRef idx="0"/>
          <a:effectRef idx="0"/>
          <a:fontRef idx="minor"/>
        </p:style>
        <p:txBody>
          <a:bodyPr lIns="0" rIns="0" tIns="0" bIns="0">
            <a:spAutoFit/>
          </a:bodyPr>
          <a:p>
            <a:pPr>
              <a:lnSpc>
                <a:spcPts val="3671"/>
              </a:lnSpc>
            </a:pPr>
            <a:r>
              <a:rPr b="0" lang="en-IN" sz="2700" spc="-55" strike="noStrike">
                <a:solidFill>
                  <a:srgbClr val="181c24"/>
                </a:solidFill>
                <a:latin typeface="IBM Plex Serif SemiBold"/>
                <a:ea typeface="DejaVu Sans"/>
              </a:rPr>
              <a:t>Vijay Kumar Vankayala</a:t>
            </a:r>
            <a:endParaRPr b="0" lang="en-IN" sz="2700" spc="-1" strike="noStrike">
              <a:latin typeface="Arial"/>
            </a:endParaRPr>
          </a:p>
          <a:p>
            <a:pPr>
              <a:lnSpc>
                <a:spcPts val="3671"/>
              </a:lnSpc>
            </a:pPr>
            <a:r>
              <a:rPr b="0" lang="en-IN" sz="2700" spc="-55" strike="noStrike">
                <a:solidFill>
                  <a:srgbClr val="181c24"/>
                </a:solidFill>
                <a:latin typeface="IBM Plex Serif SemiBold"/>
                <a:ea typeface="DejaVu Sans"/>
              </a:rPr>
              <a:t>DevOps Architect</a:t>
            </a:r>
            <a:endParaRPr b="0" lang="en-IN" sz="2700" spc="-1" strike="noStrike">
              <a:latin typeface="Arial"/>
            </a:endParaRPr>
          </a:p>
          <a:p>
            <a:pPr>
              <a:lnSpc>
                <a:spcPts val="3671"/>
              </a:lnSpc>
            </a:pPr>
            <a:endParaRPr b="0" lang="en-IN" sz="2700" spc="-1" strike="noStrike">
              <a:latin typeface="Arial"/>
            </a:endParaRPr>
          </a:p>
        </p:txBody>
      </p:sp>
    </p:spTree>
  </p:cSld>
  <mc:AlternateContent>
    <mc:Choice Requires="p14">
      <p:transition spd="med" p14:dur="700">
        <p:push dir="u"/>
      </p:transition>
    </mc:Choice>
    <mc:Fallback>
      <p:transition spd="med">
        <p:push dir="u"/>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39"/>
                                        </p:tgtEl>
                                        <p:attrNameLst>
                                          <p:attrName>style.visibility</p:attrName>
                                        </p:attrNameLst>
                                      </p:cBhvr>
                                      <p:to>
                                        <p:strVal val="visible"/>
                                      </p:to>
                                    </p:set>
                                    <p:animEffect filter="fade" transition="in">
                                      <p:cBhvr additive="repl">
                                        <p:cTn id="7" dur="1200"/>
                                        <p:tgtEl>
                                          <p:spTgt spid="39"/>
                                        </p:tgtEl>
                                      </p:cBhvr>
                                    </p:animEffect>
                                  </p:childTnLst>
                                </p:cTn>
                              </p:par>
                              <p:par>
                                <p:cTn id="8" nodeType="withEffect" fill="hold" presetClass="path" presetID="64">
                                  <p:stCondLst>
                                    <p:cond delay="0"/>
                                  </p:stCondLst>
                                  <p:childTnLst>
                                    <p:animMotion origin="layout" path="M 0 0.074074075 L 0 0 E">
                                      <p:cBhvr>
                                        <p:cTn id="9" dur="1200" fill="hold"/>
                                        <p:tgtEl>
                                          <p:spTgt spid="39"/>
                                        </p:tgtEl>
                                        <p:attrNameLst>
                                          <p:attrName>ppt_x</p:attrName>
                                          <p:attrName>ppt_y</p:attrName>
                                        </p:attrNameLst>
                                      </p:cBhvr>
                                    </p:animMotion>
                                  </p:childTnLst>
                                </p:cTn>
                              </p:par>
                              <p:par>
                                <p:cTn id="10" nodeType="withEffect" fill="hold" presetClass="entr" presetID="10">
                                  <p:stCondLst>
                                    <p:cond delay="0"/>
                                  </p:stCondLst>
                                  <p:childTnLst>
                                    <p:set>
                                      <p:cBhvr>
                                        <p:cTn id="11" dur="1" fill="hold">
                                          <p:stCondLst>
                                            <p:cond delay="0"/>
                                          </p:stCondLst>
                                        </p:cTn>
                                        <p:tgtEl>
                                          <p:spTgt spid="40"/>
                                        </p:tgtEl>
                                        <p:attrNameLst>
                                          <p:attrName>style.visibility</p:attrName>
                                        </p:attrNameLst>
                                      </p:cBhvr>
                                      <p:to>
                                        <p:strVal val="visible"/>
                                      </p:to>
                                    </p:set>
                                    <p:animEffect filter="fade" transition="in">
                                      <p:cBhvr additive="repl">
                                        <p:cTn id="12" dur="1200"/>
                                        <p:tgtEl>
                                          <p:spTgt spid="40"/>
                                        </p:tgtEl>
                                      </p:cBhvr>
                                    </p:animEffect>
                                  </p:childTnLst>
                                </p:cTn>
                              </p:par>
                              <p:par>
                                <p:cTn id="13" nodeType="withEffect" fill="hold" presetClass="path" presetID="64">
                                  <p:stCondLst>
                                    <p:cond delay="0"/>
                                  </p:stCondLst>
                                  <p:childTnLst>
                                    <p:animMotion origin="layout" path="M -3.1789145E-007 0.07407118 L -3.1789145E-007 -2.8936952E-006 E">
                                      <p:cBhvr>
                                        <p:cTn id="14" dur="1200" fill="hold"/>
                                        <p:tgtEl>
                                          <p:spTgt spid="40"/>
                                        </p:tgtEl>
                                        <p:attrNameLst>
                                          <p:attrName>ppt_x</p:attrName>
                                          <p:attrName>ppt_y</p:attrName>
                                        </p:attrNameLst>
                                      </p:cBhvr>
                                    </p:animMotion>
                                  </p:childTnLst>
                                </p:cTn>
                              </p:par>
                              <p:par>
                                <p:cTn id="15" nodeType="withEffect" fill="hold" presetClass="entr" presetID="10">
                                  <p:stCondLst>
                                    <p:cond delay="400"/>
                                  </p:stCondLst>
                                  <p:childTnLst>
                                    <p:set>
                                      <p:cBhvr>
                                        <p:cTn id="16" dur="1" fill="hold">
                                          <p:stCondLst>
                                            <p:cond delay="0"/>
                                          </p:stCondLst>
                                        </p:cTn>
                                        <p:tgtEl>
                                          <p:spTgt spid="41"/>
                                        </p:tgtEl>
                                        <p:attrNameLst>
                                          <p:attrName>style.visibility</p:attrName>
                                        </p:attrNameLst>
                                      </p:cBhvr>
                                      <p:to>
                                        <p:strVal val="visible"/>
                                      </p:to>
                                    </p:set>
                                    <p:animEffect filter="fade" transition="in">
                                      <p:cBhvr additive="repl">
                                        <p:cTn id="17" dur="600"/>
                                        <p:tgtEl>
                                          <p:spTgt spid="41"/>
                                        </p:tgtEl>
                                      </p:cBhvr>
                                    </p:animEffect>
                                  </p:childTnLst>
                                </p:cTn>
                              </p:par>
                              <p:par>
                                <p:cTn id="18" nodeType="withEffect" fill="hold" presetClass="path" presetID="64">
                                  <p:stCondLst>
                                    <p:cond delay="400"/>
                                  </p:stCondLst>
                                  <p:childTnLst>
                                    <p:animMotion origin="layout" path="M 0 0.046296295 L 0 0 E">
                                      <p:cBhvr>
                                        <p:cTn id="19" dur="600" fill="hold"/>
                                        <p:tgtEl>
                                          <p:spTgt spid="41"/>
                                        </p:tgtEl>
                                        <p:attrNameLst>
                                          <p:attrName>ppt_x</p:attrName>
                                          <p:attrName>ppt_y</p:attrName>
                                        </p:attrNameLst>
                                      </p:cBhvr>
                                    </p:animMotion>
                                  </p:childTnLst>
                                </p:cTn>
                              </p:par>
                              <p:par>
                                <p:cTn id="20" nodeType="withEffect" fill="hold" presetClass="entr" presetID="10">
                                  <p:stCondLst>
                                    <p:cond delay="600"/>
                                  </p:stCondLst>
                                  <p:childTnLst>
                                    <p:set>
                                      <p:cBhvr>
                                        <p:cTn id="21" dur="1" fill="hold">
                                          <p:stCondLst>
                                            <p:cond delay="0"/>
                                          </p:stCondLst>
                                        </p:cTn>
                                        <p:tgtEl>
                                          <p:spTgt spid="42"/>
                                        </p:tgtEl>
                                        <p:attrNameLst>
                                          <p:attrName>style.visibility</p:attrName>
                                        </p:attrNameLst>
                                      </p:cBhvr>
                                      <p:to>
                                        <p:strVal val="visible"/>
                                      </p:to>
                                    </p:set>
                                    <p:animEffect filter="fade" transition="in">
                                      <p:cBhvr additive="repl">
                                        <p:cTn id="22" dur="600"/>
                                        <p:tgtEl>
                                          <p:spTgt spid="42"/>
                                        </p:tgtEl>
                                      </p:cBhvr>
                                    </p:animEffect>
                                  </p:childTnLst>
                                </p:cTn>
                              </p:par>
                              <p:par>
                                <p:cTn id="23" nodeType="withEffect" fill="hold" presetClass="path" presetID="64">
                                  <p:stCondLst>
                                    <p:cond delay="600"/>
                                  </p:stCondLst>
                                  <p:childTnLst>
                                    <p:animMotion origin="layout" path="M 0 0.046293415 L 0 -2.8822158E-006 E">
                                      <p:cBhvr>
                                        <p:cTn id="24" dur="600" fill="hold"/>
                                        <p:tgtEl>
                                          <p:spTgt spid="42"/>
                                        </p:tgtEl>
                                        <p:attrNameLst>
                                          <p:attrName>ppt_x</p:attrName>
                                          <p:attrName>ppt_y</p:attrName>
                                        </p:attrNameLst>
                                      </p:cBhvr>
                                    </p:animMotion>
                                  </p:childTnLst>
                                </p:cTn>
                              </p:par>
                              <p:par>
                                <p:cTn id="25" nodeType="withEffect" fill="hold" presetClass="entr" presetID="10">
                                  <p:stCondLst>
                                    <p:cond delay="700"/>
                                  </p:stCondLst>
                                  <p:childTnLst>
                                    <p:set>
                                      <p:cBhvr>
                                        <p:cTn id="26" dur="1" fill="hold">
                                          <p:stCondLst>
                                            <p:cond delay="0"/>
                                          </p:stCondLst>
                                        </p:cTn>
                                        <p:tgtEl>
                                          <p:spTgt spid="43"/>
                                        </p:tgtEl>
                                        <p:attrNameLst>
                                          <p:attrName>style.visibility</p:attrName>
                                        </p:attrNameLst>
                                      </p:cBhvr>
                                      <p:to>
                                        <p:strVal val="visible"/>
                                      </p:to>
                                    </p:set>
                                    <p:animEffect filter="fade" transition="in">
                                      <p:cBhvr additive="repl">
                                        <p:cTn id="27" dur="600"/>
                                        <p:tgtEl>
                                          <p:spTgt spid="43"/>
                                        </p:tgtEl>
                                      </p:cBhvr>
                                    </p:animEffect>
                                  </p:childTnLst>
                                </p:cTn>
                              </p:par>
                              <p:par>
                                <p:cTn id="28" nodeType="withEffect" fill="hold" presetClass="path" presetID="64">
                                  <p:stCondLst>
                                    <p:cond delay="700"/>
                                  </p:stCondLst>
                                  <p:childTnLst>
                                    <p:animMotion origin="layout" path="M 0 0.046296295 L 0 0 E">
                                      <p:cBhvr>
                                        <p:cTn id="29" dur="600" fill="hold"/>
                                        <p:tgtEl>
                                          <p:spTgt spid="43"/>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Rect" descr=""/>
          <p:cNvPicPr/>
          <p:nvPr/>
        </p:nvPicPr>
        <p:blipFill>
          <a:blip r:embed="rId1"/>
          <a:stretch/>
        </p:blipFill>
        <p:spPr>
          <a:xfrm>
            <a:off x="0" y="0"/>
            <a:ext cx="6666840" cy="6666840"/>
          </a:xfrm>
          <a:prstGeom prst="rect">
            <a:avLst/>
          </a:prstGeom>
          <a:ln>
            <a:noFill/>
          </a:ln>
        </p:spPr>
      </p:pic>
      <p:pic>
        <p:nvPicPr>
          <p:cNvPr id="183" name="Rect" descr=""/>
          <p:cNvPicPr/>
          <p:nvPr/>
        </p:nvPicPr>
        <p:blipFill>
          <a:blip r:embed="rId2"/>
          <a:stretch/>
        </p:blipFill>
        <p:spPr>
          <a:xfrm>
            <a:off x="8046720" y="0"/>
            <a:ext cx="10238760" cy="10286280"/>
          </a:xfrm>
          <a:prstGeom prst="rect">
            <a:avLst/>
          </a:prstGeom>
          <a:ln>
            <a:noFill/>
          </a:ln>
        </p:spPr>
      </p:pic>
      <p:pic>
        <p:nvPicPr>
          <p:cNvPr id="184" name="::before" descr=""/>
          <p:cNvPicPr/>
          <p:nvPr/>
        </p:nvPicPr>
        <p:blipFill>
          <a:blip r:embed="rId3"/>
          <a:stretch/>
        </p:blipFill>
        <p:spPr>
          <a:xfrm>
            <a:off x="0" y="0"/>
            <a:ext cx="6162120" cy="10286280"/>
          </a:xfrm>
          <a:prstGeom prst="rect">
            <a:avLst/>
          </a:prstGeom>
          <a:ln>
            <a:noFill/>
          </a:ln>
        </p:spPr>
      </p:pic>
      <p:pic>
        <p:nvPicPr>
          <p:cNvPr id="185" name="::after" descr=""/>
          <p:cNvPicPr/>
          <p:nvPr/>
        </p:nvPicPr>
        <p:blipFill>
          <a:blip r:embed="rId4"/>
          <a:stretch/>
        </p:blipFill>
        <p:spPr>
          <a:xfrm>
            <a:off x="0" y="360"/>
            <a:ext cx="6162120" cy="10286280"/>
          </a:xfrm>
          <a:prstGeom prst="rect">
            <a:avLst/>
          </a:prstGeom>
          <a:ln>
            <a:noFill/>
          </a:ln>
        </p:spPr>
      </p:pic>
      <p:sp>
        <p:nvSpPr>
          <p:cNvPr id="186" name="CustomShape 1"/>
          <p:cNvSpPr/>
          <p:nvPr/>
        </p:nvSpPr>
        <p:spPr>
          <a:xfrm>
            <a:off x="11431440" y="1238400"/>
            <a:ext cx="6028560" cy="373320"/>
          </a:xfrm>
          <a:prstGeom prst="rect">
            <a:avLst/>
          </a:prstGeom>
          <a:noFill/>
          <a:ln>
            <a:noFill/>
          </a:ln>
        </p:spPr>
        <p:style>
          <a:lnRef idx="0"/>
          <a:fillRef idx="0"/>
          <a:effectRef idx="0"/>
          <a:fontRef idx="minor"/>
        </p:style>
      </p:sp>
      <p:sp>
        <p:nvSpPr>
          <p:cNvPr id="187" name="CustomShape 2"/>
          <p:cNvSpPr/>
          <p:nvPr/>
        </p:nvSpPr>
        <p:spPr>
          <a:xfrm>
            <a:off x="11431440" y="1707120"/>
            <a:ext cx="6028560" cy="694800"/>
          </a:xfrm>
          <a:prstGeom prst="rect">
            <a:avLst/>
          </a:prstGeom>
          <a:noFill/>
          <a:ln>
            <a:noFill/>
          </a:ln>
        </p:spPr>
        <p:style>
          <a:lnRef idx="0"/>
          <a:fillRef idx="0"/>
          <a:effectRef idx="0"/>
          <a:fontRef idx="minor"/>
        </p:style>
      </p:sp>
      <p:pic>
        <p:nvPicPr>
          <p:cNvPr id="188" name="iconNode1" descr=""/>
          <p:cNvPicPr/>
          <p:nvPr/>
        </p:nvPicPr>
        <p:blipFill>
          <a:blip r:embed="rId5"/>
          <a:stretch/>
        </p:blipFill>
        <p:spPr>
          <a:xfrm>
            <a:off x="11752200" y="4880520"/>
            <a:ext cx="524880" cy="524880"/>
          </a:xfrm>
          <a:prstGeom prst="rect">
            <a:avLst/>
          </a:prstGeom>
          <a:ln>
            <a:noFill/>
          </a:ln>
        </p:spPr>
      </p:pic>
      <p:sp>
        <p:nvSpPr>
          <p:cNvPr id="189" name="CustomShape 3"/>
          <p:cNvSpPr/>
          <p:nvPr/>
        </p:nvSpPr>
        <p:spPr>
          <a:xfrm>
            <a:off x="12845520" y="4856760"/>
            <a:ext cx="4609440" cy="1042200"/>
          </a:xfrm>
          <a:prstGeom prst="rect">
            <a:avLst/>
          </a:prstGeom>
          <a:noFill/>
          <a:ln>
            <a:noFill/>
          </a:ln>
        </p:spPr>
        <p:style>
          <a:lnRef idx="0"/>
          <a:fillRef idx="0"/>
          <a:effectRef idx="0"/>
          <a:fontRef idx="minor"/>
        </p:style>
      </p:sp>
      <p:sp>
        <p:nvSpPr>
          <p:cNvPr id="190" name="CustomShape 4"/>
          <p:cNvSpPr/>
          <p:nvPr/>
        </p:nvSpPr>
        <p:spPr>
          <a:xfrm>
            <a:off x="11431440" y="8006400"/>
            <a:ext cx="6028560" cy="694800"/>
          </a:xfrm>
          <a:prstGeom prst="rect">
            <a:avLst/>
          </a:prstGeom>
          <a:noFill/>
          <a:ln>
            <a:noFill/>
          </a:ln>
        </p:spPr>
        <p:style>
          <a:lnRef idx="0"/>
          <a:fillRef idx="0"/>
          <a:effectRef idx="0"/>
          <a:fontRef idx="minor"/>
        </p:style>
      </p:sp>
      <p:sp>
        <p:nvSpPr>
          <p:cNvPr id="191" name="CustomShape 5"/>
          <p:cNvSpPr/>
          <p:nvPr/>
        </p:nvSpPr>
        <p:spPr>
          <a:xfrm>
            <a:off x="73800" y="234720"/>
            <a:ext cx="5000040" cy="672120"/>
          </a:xfrm>
          <a:prstGeom prst="rect">
            <a:avLst/>
          </a:prstGeom>
          <a:noFill/>
          <a:ln>
            <a:noFill/>
          </a:ln>
        </p:spPr>
        <p:style>
          <a:lnRef idx="0"/>
          <a:fillRef idx="0"/>
          <a:effectRef idx="0"/>
          <a:fontRef idx="minor"/>
        </p:style>
        <p:txBody>
          <a:bodyPr lIns="0" rIns="0" tIns="0" bIns="0">
            <a:spAutoFit/>
          </a:bodyPr>
          <a:p>
            <a:pPr algn="r">
              <a:lnSpc>
                <a:spcPts val="5292"/>
              </a:lnSpc>
            </a:pPr>
            <a:r>
              <a:rPr b="0" lang="en-IN" sz="4200" spc="-86" strike="noStrike">
                <a:solidFill>
                  <a:srgbClr val="181c24"/>
                </a:solidFill>
                <a:latin typeface="IBM Plex Serif SemiBold"/>
                <a:ea typeface="DejaVu Sans"/>
              </a:rPr>
              <a:t>Observability</a:t>
            </a:r>
            <a:endParaRPr b="0" lang="en-IN" sz="4200" spc="-1" strike="noStrike">
              <a:latin typeface="Arial"/>
            </a:endParaRPr>
          </a:p>
        </p:txBody>
      </p:sp>
      <p:sp>
        <p:nvSpPr>
          <p:cNvPr id="192" name="CustomShape 6"/>
          <p:cNvSpPr/>
          <p:nvPr/>
        </p:nvSpPr>
        <p:spPr>
          <a:xfrm>
            <a:off x="685800" y="2438280"/>
            <a:ext cx="6441840" cy="608040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21" strike="noStrike">
                <a:solidFill>
                  <a:srgbClr val="6e7177"/>
                </a:solidFill>
                <a:latin typeface="IBM Plex Sans"/>
                <a:ea typeface="DejaVu Sans"/>
              </a:rPr>
              <a:t>Monitoring Setup:</a:t>
            </a:r>
            <a:endParaRPr b="0" lang="en-IN" sz="2100" spc="-1" strike="noStrike">
              <a:latin typeface="Arial"/>
            </a:endParaRPr>
          </a:p>
          <a:p>
            <a:pPr>
              <a:lnSpc>
                <a:spcPct val="100000"/>
              </a:lnSpc>
            </a:pPr>
            <a:endParaRPr b="0" lang="en-IN" sz="2100" spc="-1" strike="noStrike">
              <a:latin typeface="Arial"/>
            </a:endParaRPr>
          </a:p>
          <a:p>
            <a:pPr>
              <a:lnSpc>
                <a:spcPct val="100000"/>
              </a:lnSpc>
            </a:pPr>
            <a:r>
              <a:rPr b="1" lang="en-IN" sz="2100" spc="-21" strike="noStrike">
                <a:solidFill>
                  <a:srgbClr val="6e7177"/>
                </a:solidFill>
                <a:latin typeface="IBM Plex Sans"/>
                <a:ea typeface="DejaVu Sans"/>
              </a:rPr>
              <a:t>Prometheus</a:t>
            </a:r>
            <a:r>
              <a:rPr b="0" lang="en-IN" sz="2100" spc="-21" strike="noStrike">
                <a:solidFill>
                  <a:srgbClr val="6e7177"/>
                </a:solidFill>
                <a:latin typeface="IBM Plex Sans"/>
                <a:ea typeface="DejaVu Sans"/>
              </a:rPr>
              <a:t>: Collects metrics from:</a:t>
            </a:r>
            <a:endParaRPr b="0" lang="en-IN" sz="2100" spc="-1" strike="noStrike">
              <a:latin typeface="Arial"/>
            </a:endParaRPr>
          </a:p>
          <a:p>
            <a:pPr>
              <a:lnSpc>
                <a:spcPct val="100000"/>
              </a:lnSpc>
            </a:pP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Jenkins build success/failure</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Trivy scan results</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kube-bench compliance score</a:t>
            </a:r>
            <a:endParaRPr b="0" lang="en-IN" sz="2100" spc="-1" strike="noStrike">
              <a:latin typeface="Arial"/>
            </a:endParaRPr>
          </a:p>
          <a:p>
            <a:pPr>
              <a:lnSpc>
                <a:spcPct val="100000"/>
              </a:lnSpc>
            </a:pPr>
            <a:endParaRPr b="0" lang="en-IN" sz="2100" spc="-1" strike="noStrike">
              <a:latin typeface="Arial"/>
            </a:endParaRPr>
          </a:p>
          <a:p>
            <a:pPr>
              <a:lnSpc>
                <a:spcPct val="100000"/>
              </a:lnSpc>
            </a:pPr>
            <a:r>
              <a:rPr b="1" lang="en-IN" sz="2100" spc="-21" strike="noStrike">
                <a:solidFill>
                  <a:srgbClr val="6e7177"/>
                </a:solidFill>
                <a:latin typeface="IBM Plex Sans"/>
                <a:ea typeface="DejaVu Sans"/>
              </a:rPr>
              <a:t>Grafana</a:t>
            </a:r>
            <a:r>
              <a:rPr b="0" lang="en-IN" sz="2100" spc="-21" strike="noStrike">
                <a:solidFill>
                  <a:srgbClr val="6e7177"/>
                </a:solidFill>
                <a:latin typeface="IBM Plex Sans"/>
                <a:ea typeface="DejaVu Sans"/>
              </a:rPr>
              <a:t>: Dashboards include:</a:t>
            </a:r>
            <a:endParaRPr b="0" lang="en-IN" sz="2100" spc="-1" strike="noStrike">
              <a:latin typeface="Arial"/>
            </a:endParaRPr>
          </a:p>
          <a:p>
            <a:pPr>
              <a:lnSpc>
                <a:spcPct val="100000"/>
              </a:lnSpc>
            </a:pP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CI/CD health</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Vulnerability trends</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CIS compliance status</a:t>
            </a:r>
            <a:endParaRPr b="0" lang="en-IN" sz="2100" spc="-1" strike="noStrike">
              <a:latin typeface="Arial"/>
            </a:endParaRPr>
          </a:p>
          <a:p>
            <a:pPr>
              <a:lnSpc>
                <a:spcPct val="100000"/>
              </a:lnSpc>
            </a:pPr>
            <a:endParaRPr b="0" lang="en-IN" sz="2100" spc="-1" strike="noStrike">
              <a:latin typeface="Arial"/>
            </a:endParaRPr>
          </a:p>
          <a:p>
            <a:pPr>
              <a:lnSpc>
                <a:spcPct val="100000"/>
              </a:lnSpc>
            </a:pPr>
            <a:r>
              <a:rPr b="1" lang="en-IN" sz="2100" spc="-21" strike="noStrike">
                <a:solidFill>
                  <a:srgbClr val="6e7177"/>
                </a:solidFill>
                <a:latin typeface="IBM Plex Sans"/>
                <a:ea typeface="DejaVu Sans"/>
              </a:rPr>
              <a:t>Alerts</a:t>
            </a:r>
            <a:r>
              <a:rPr b="0" lang="en-IN" sz="2100" spc="-21" strike="noStrike">
                <a:solidFill>
                  <a:srgbClr val="6e7177"/>
                </a:solidFill>
                <a:latin typeface="IBM Plex Sans"/>
                <a:ea typeface="DejaVu Sans"/>
              </a:rPr>
              <a:t>: Triggered via Prometheus Alertmanager for:</a:t>
            </a:r>
            <a:endParaRPr b="0" lang="en-IN" sz="2100" spc="-1" strike="noStrike">
              <a:latin typeface="Arial"/>
            </a:endParaRPr>
          </a:p>
          <a:p>
            <a:pPr>
              <a:lnSpc>
                <a:spcPct val="100000"/>
              </a:lnSpc>
            </a:pP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High-severity CVEs</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Compliance failure</a:t>
            </a:r>
            <a:endParaRPr b="0" lang="en-IN" sz="2100" spc="-1" strike="noStrike">
              <a:latin typeface="Arial"/>
            </a:endParaRPr>
          </a:p>
          <a:p>
            <a:pPr marL="216000" indent="-215640">
              <a:lnSpc>
                <a:spcPct val="100000"/>
              </a:lnSpc>
              <a:buClr>
                <a:srgbClr val="000000"/>
              </a:buClr>
              <a:buSzPct val="45000"/>
              <a:buFont typeface="Wingdings" charset="2"/>
              <a:buChar char=""/>
            </a:pPr>
            <a:r>
              <a:rPr b="0" lang="en-IN" sz="2100" spc="-21" strike="noStrike">
                <a:solidFill>
                  <a:srgbClr val="6e7177"/>
                </a:solidFill>
                <a:latin typeface="IBM Plex Sans"/>
                <a:ea typeface="DejaVu Sans"/>
              </a:rPr>
              <a:t>Build pipeline errors</a:t>
            </a:r>
            <a:endParaRPr b="0" lang="en-IN" sz="2100" spc="-1" strike="noStrike">
              <a:latin typeface="Arial"/>
            </a:endParaRPr>
          </a:p>
        </p:txBody>
      </p:sp>
      <p:pic>
        <p:nvPicPr>
          <p:cNvPr id="193" name="" descr=""/>
          <p:cNvPicPr/>
          <p:nvPr/>
        </p:nvPicPr>
        <p:blipFill>
          <a:blip r:embed="rId6"/>
          <a:stretch/>
        </p:blipFill>
        <p:spPr>
          <a:xfrm>
            <a:off x="7488000" y="396000"/>
            <a:ext cx="10605960" cy="957564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518" dur="indefinite" restart="never" nodeType="tmRoot">
          <p:childTnLst>
            <p:seq>
              <p:cTn id="519" dur="indefinite" nodeType="mainSeq">
                <p:childTnLst>
                  <p:par>
                    <p:cTn id="520" fill="hold">
                      <p:stCondLst>
                        <p:cond delay="0"/>
                      </p:stCondLst>
                      <p:childTnLst>
                        <p:par>
                          <p:cTn id="521" fill="hold">
                            <p:stCondLst>
                              <p:cond delay="0"/>
                            </p:stCondLst>
                            <p:childTnLst>
                              <p:par>
                                <p:cTn id="522" nodeType="withEffect" fill="hold" presetClass="entr" presetID="10">
                                  <p:stCondLst>
                                    <p:cond delay="0"/>
                                  </p:stCondLst>
                                  <p:childTnLst>
                                    <p:set>
                                      <p:cBhvr>
                                        <p:cTn id="523" dur="1" fill="hold">
                                          <p:stCondLst>
                                            <p:cond delay="0"/>
                                          </p:stCondLst>
                                        </p:cTn>
                                        <p:tgtEl>
                                          <p:spTgt spid="182"/>
                                        </p:tgtEl>
                                        <p:attrNameLst>
                                          <p:attrName>style.visibility</p:attrName>
                                        </p:attrNameLst>
                                      </p:cBhvr>
                                      <p:to>
                                        <p:strVal val="visible"/>
                                      </p:to>
                                    </p:set>
                                    <p:animEffect filter="fade" transition="in">
                                      <p:cBhvr additive="repl">
                                        <p:cTn id="524" dur="1200"/>
                                        <p:tgtEl>
                                          <p:spTgt spid="182"/>
                                        </p:tgtEl>
                                      </p:cBhvr>
                                    </p:animEffect>
                                  </p:childTnLst>
                                </p:cTn>
                              </p:par>
                              <p:par>
                                <p:cTn id="525" nodeType="withEffect" fill="hold" presetClass="path" presetID="64">
                                  <p:stCondLst>
                                    <p:cond delay="0"/>
                                  </p:stCondLst>
                                  <p:childTnLst>
                                    <p:animMotion origin="layout" path="M 0 0.074074075 L 0 0 E">
                                      <p:cBhvr>
                                        <p:cTn id="526" dur="1200" fill="hold"/>
                                        <p:tgtEl>
                                          <p:spTgt spid="182"/>
                                        </p:tgtEl>
                                        <p:attrNameLst>
                                          <p:attrName>ppt_x</p:attrName>
                                          <p:attrName>ppt_y</p:attrName>
                                        </p:attrNameLst>
                                      </p:cBhvr>
                                    </p:animMotion>
                                  </p:childTnLst>
                                </p:cTn>
                              </p:par>
                              <p:par>
                                <p:cTn id="527" nodeType="withEffect" fill="hold" presetClass="entr" presetID="10">
                                  <p:stCondLst>
                                    <p:cond delay="0"/>
                                  </p:stCondLst>
                                  <p:childTnLst>
                                    <p:set>
                                      <p:cBhvr>
                                        <p:cTn id="528" dur="1" fill="hold">
                                          <p:stCondLst>
                                            <p:cond delay="0"/>
                                          </p:stCondLst>
                                        </p:cTn>
                                        <p:tgtEl>
                                          <p:spTgt spid="183"/>
                                        </p:tgtEl>
                                        <p:attrNameLst>
                                          <p:attrName>style.visibility</p:attrName>
                                        </p:attrNameLst>
                                      </p:cBhvr>
                                      <p:to>
                                        <p:strVal val="visible"/>
                                      </p:to>
                                    </p:set>
                                    <p:animEffect filter="fade" transition="in">
                                      <p:cBhvr additive="repl">
                                        <p:cTn id="529" dur="1200"/>
                                        <p:tgtEl>
                                          <p:spTgt spid="183"/>
                                        </p:tgtEl>
                                      </p:cBhvr>
                                    </p:animEffect>
                                  </p:childTnLst>
                                </p:cTn>
                              </p:par>
                              <p:par>
                                <p:cTn id="530" nodeType="withEffect" fill="hold" presetClass="path" presetID="64">
                                  <p:stCondLst>
                                    <p:cond delay="0"/>
                                  </p:stCondLst>
                                  <p:childTnLst>
                                    <p:animMotion origin="layout" path="M 1.3033549E-006 0.074074075 L 1.3033549E-006 0 E">
                                      <p:cBhvr>
                                        <p:cTn id="531" dur="1200" fill="hold"/>
                                        <p:tgtEl>
                                          <p:spTgt spid="183"/>
                                        </p:tgtEl>
                                        <p:attrNameLst>
                                          <p:attrName>ppt_x</p:attrName>
                                          <p:attrName>ppt_y</p:attrName>
                                        </p:attrNameLst>
                                      </p:cBhvr>
                                    </p:animMotion>
                                  </p:childTnLst>
                                </p:cTn>
                              </p:par>
                              <p:par>
                                <p:cTn id="532" nodeType="withEffect" fill="hold" presetClass="entr" presetID="10">
                                  <p:stCondLst>
                                    <p:cond delay="800"/>
                                  </p:stCondLst>
                                  <p:childTnLst>
                                    <p:set>
                                      <p:cBhvr>
                                        <p:cTn id="533" dur="1" fill="hold">
                                          <p:stCondLst>
                                            <p:cond delay="0"/>
                                          </p:stCondLst>
                                        </p:cTn>
                                        <p:tgtEl>
                                          <p:spTgt spid="184"/>
                                        </p:tgtEl>
                                        <p:attrNameLst>
                                          <p:attrName>style.visibility</p:attrName>
                                        </p:attrNameLst>
                                      </p:cBhvr>
                                      <p:to>
                                        <p:strVal val="visible"/>
                                      </p:to>
                                    </p:set>
                                    <p:animEffect filter="fade" transition="in">
                                      <p:cBhvr additive="repl">
                                        <p:cTn id="534" dur="600"/>
                                        <p:tgtEl>
                                          <p:spTgt spid="184"/>
                                        </p:tgtEl>
                                      </p:cBhvr>
                                    </p:animEffect>
                                  </p:childTnLst>
                                </p:cTn>
                              </p:par>
                              <p:par>
                                <p:cTn id="535" nodeType="withEffect" fill="hold" presetClass="path" presetID="64">
                                  <p:stCondLst>
                                    <p:cond delay="800"/>
                                  </p:stCondLst>
                                  <p:childTnLst>
                                    <p:animMotion origin="layout" path="M 0 0.046296295 L 0 0 E">
                                      <p:cBhvr>
                                        <p:cTn id="536" dur="600" fill="hold"/>
                                        <p:tgtEl>
                                          <p:spTgt spid="184"/>
                                        </p:tgtEl>
                                        <p:attrNameLst>
                                          <p:attrName>ppt_x</p:attrName>
                                          <p:attrName>ppt_y</p:attrName>
                                        </p:attrNameLst>
                                      </p:cBhvr>
                                    </p:animMotion>
                                  </p:childTnLst>
                                </p:cTn>
                              </p:par>
                              <p:par>
                                <p:cTn id="537" nodeType="withEffect" fill="hold" presetClass="entr" presetID="10">
                                  <p:stCondLst>
                                    <p:cond delay="800"/>
                                  </p:stCondLst>
                                  <p:childTnLst>
                                    <p:set>
                                      <p:cBhvr>
                                        <p:cTn id="538" dur="1" fill="hold">
                                          <p:stCondLst>
                                            <p:cond delay="0"/>
                                          </p:stCondLst>
                                        </p:cTn>
                                        <p:tgtEl>
                                          <p:spTgt spid="185"/>
                                        </p:tgtEl>
                                        <p:attrNameLst>
                                          <p:attrName>style.visibility</p:attrName>
                                        </p:attrNameLst>
                                      </p:cBhvr>
                                      <p:to>
                                        <p:strVal val="visible"/>
                                      </p:to>
                                    </p:set>
                                    <p:animEffect filter="fade" transition="in">
                                      <p:cBhvr additive="repl">
                                        <p:cTn id="539" dur="600"/>
                                        <p:tgtEl>
                                          <p:spTgt spid="185"/>
                                        </p:tgtEl>
                                      </p:cBhvr>
                                    </p:animEffect>
                                  </p:childTnLst>
                                </p:cTn>
                              </p:par>
                              <p:par>
                                <p:cTn id="540" nodeType="withEffect" fill="hold" presetClass="path" presetID="64">
                                  <p:stCondLst>
                                    <p:cond delay="800"/>
                                  </p:stCondLst>
                                  <p:childTnLst>
                                    <p:animMotion origin="layout" path="M 0 0.046296295 L 0 0 E">
                                      <p:cBhvr>
                                        <p:cTn id="541" dur="600" fill="hold"/>
                                        <p:tgtEl>
                                          <p:spTgt spid="185"/>
                                        </p:tgtEl>
                                        <p:attrNameLst>
                                          <p:attrName>ppt_x</p:attrName>
                                          <p:attrName>ppt_y</p:attrName>
                                        </p:attrNameLst>
                                      </p:cBhvr>
                                    </p:animMotion>
                                  </p:childTnLst>
                                </p:cTn>
                              </p:par>
                              <p:par>
                                <p:cTn id="542" nodeType="withEffect" fill="hold" presetClass="entr" presetID="10">
                                  <p:stCondLst>
                                    <p:cond delay="1200"/>
                                  </p:stCondLst>
                                  <p:childTnLst>
                                    <p:set>
                                      <p:cBhvr>
                                        <p:cTn id="543" dur="1" fill="hold">
                                          <p:stCondLst>
                                            <p:cond delay="0"/>
                                          </p:stCondLst>
                                        </p:cTn>
                                        <p:tgtEl>
                                          <p:spTgt spid="186"/>
                                        </p:tgtEl>
                                        <p:attrNameLst>
                                          <p:attrName>style.visibility</p:attrName>
                                        </p:attrNameLst>
                                      </p:cBhvr>
                                      <p:to>
                                        <p:strVal val="visible"/>
                                      </p:to>
                                    </p:set>
                                    <p:animEffect filter="fade" transition="in">
                                      <p:cBhvr additive="repl">
                                        <p:cTn id="544" dur="1000"/>
                                        <p:tgtEl>
                                          <p:spTgt spid="186"/>
                                        </p:tgtEl>
                                      </p:cBhvr>
                                    </p:animEffect>
                                  </p:childTnLst>
                                </p:cTn>
                              </p:par>
                              <p:par>
                                <p:cTn id="545" nodeType="withEffect" fill="hold" presetClass="entr" presetID="10">
                                  <p:stCondLst>
                                    <p:cond delay="1200"/>
                                  </p:stCondLst>
                                  <p:childTnLst>
                                    <p:set>
                                      <p:cBhvr>
                                        <p:cTn id="546" dur="1" fill="hold">
                                          <p:stCondLst>
                                            <p:cond delay="0"/>
                                          </p:stCondLst>
                                        </p:cTn>
                                        <p:tgtEl>
                                          <p:spTgt spid="187"/>
                                        </p:tgtEl>
                                        <p:attrNameLst>
                                          <p:attrName>style.visibility</p:attrName>
                                        </p:attrNameLst>
                                      </p:cBhvr>
                                      <p:to>
                                        <p:strVal val="visible"/>
                                      </p:to>
                                    </p:set>
                                    <p:animEffect filter="fade" transition="in">
                                      <p:cBhvr additive="repl">
                                        <p:cTn id="547" dur="1000"/>
                                        <p:tgtEl>
                                          <p:spTgt spid="187"/>
                                        </p:tgtEl>
                                      </p:cBhvr>
                                    </p:animEffect>
                                  </p:childTnLst>
                                </p:cTn>
                              </p:par>
                              <p:par>
                                <p:cTn id="548" nodeType="withEffect" fill="hold" presetClass="entr" presetID="10">
                                  <p:stCondLst>
                                    <p:cond delay="1340"/>
                                  </p:stCondLst>
                                  <p:childTnLst>
                                    <p:set>
                                      <p:cBhvr>
                                        <p:cTn id="549" dur="1" fill="hold">
                                          <p:stCondLst>
                                            <p:cond delay="0"/>
                                          </p:stCondLst>
                                        </p:cTn>
                                        <p:tgtEl>
                                          <p:spTgt spid="188"/>
                                        </p:tgtEl>
                                        <p:attrNameLst>
                                          <p:attrName>style.visibility</p:attrName>
                                        </p:attrNameLst>
                                      </p:cBhvr>
                                      <p:to>
                                        <p:strVal val="visible"/>
                                      </p:to>
                                    </p:set>
                                    <p:animEffect filter="fade" transition="in">
                                      <p:cBhvr additive="repl">
                                        <p:cTn id="550" dur="1000"/>
                                        <p:tgtEl>
                                          <p:spTgt spid="188"/>
                                        </p:tgtEl>
                                      </p:cBhvr>
                                    </p:animEffect>
                                  </p:childTnLst>
                                </p:cTn>
                              </p:par>
                              <p:par>
                                <p:cTn id="551" nodeType="withEffect" fill="hold" presetClass="path" presetID="64">
                                  <p:stCondLst>
                                    <p:cond delay="1340"/>
                                  </p:stCondLst>
                                  <p:childTnLst>
                                    <p:animMotion origin="layout" path="M -9.536743E-007 0.04629686 L -9.536743E-007 5.6514034E-007 E">
                                      <p:cBhvr>
                                        <p:cTn id="552" dur="1000" fill="hold"/>
                                        <p:tgtEl>
                                          <p:spTgt spid="188"/>
                                        </p:tgtEl>
                                        <p:attrNameLst>
                                          <p:attrName>ppt_x</p:attrName>
                                          <p:attrName>ppt_y</p:attrName>
                                        </p:attrNameLst>
                                      </p:cBhvr>
                                    </p:animMotion>
                                  </p:childTnLst>
                                </p:cTn>
                              </p:par>
                              <p:par>
                                <p:cTn id="553" nodeType="withEffect" fill="hold" presetClass="entr" presetID="10">
                                  <p:stCondLst>
                                    <p:cond delay="1340"/>
                                  </p:stCondLst>
                                  <p:childTnLst>
                                    <p:set>
                                      <p:cBhvr>
                                        <p:cTn id="554" dur="1" fill="hold">
                                          <p:stCondLst>
                                            <p:cond delay="0"/>
                                          </p:stCondLst>
                                        </p:cTn>
                                        <p:tgtEl>
                                          <p:spTgt spid="189"/>
                                        </p:tgtEl>
                                        <p:attrNameLst>
                                          <p:attrName>style.visibility</p:attrName>
                                        </p:attrNameLst>
                                      </p:cBhvr>
                                      <p:to>
                                        <p:strVal val="visible"/>
                                      </p:to>
                                    </p:set>
                                    <p:animEffect filter="fade" transition="in">
                                      <p:cBhvr additive="repl">
                                        <p:cTn id="555" dur="1000"/>
                                        <p:tgtEl>
                                          <p:spTgt spid="189"/>
                                        </p:tgtEl>
                                      </p:cBhvr>
                                    </p:animEffect>
                                  </p:childTnLst>
                                </p:cTn>
                              </p:par>
                              <p:par>
                                <p:cTn id="556" nodeType="withEffect" fill="hold" presetClass="entr" presetID="10">
                                  <p:stCondLst>
                                    <p:cond delay="1480"/>
                                  </p:stCondLst>
                                  <p:childTnLst>
                                    <p:set>
                                      <p:cBhvr>
                                        <p:cTn id="557" dur="1" fill="hold">
                                          <p:stCondLst>
                                            <p:cond delay="0"/>
                                          </p:stCondLst>
                                        </p:cTn>
                                        <p:tgtEl>
                                          <p:spTgt spid="190"/>
                                        </p:tgtEl>
                                        <p:attrNameLst>
                                          <p:attrName>style.visibility</p:attrName>
                                        </p:attrNameLst>
                                      </p:cBhvr>
                                      <p:to>
                                        <p:strVal val="visible"/>
                                      </p:to>
                                    </p:set>
                                    <p:animEffect filter="fade" transition="in">
                                      <p:cBhvr additive="repl">
                                        <p:cTn id="558" dur="1000"/>
                                        <p:tgtEl>
                                          <p:spTgt spid="190"/>
                                        </p:tgtEl>
                                      </p:cBhvr>
                                    </p:animEffect>
                                  </p:childTnLst>
                                </p:cTn>
                              </p:par>
                              <p:par>
                                <p:cTn id="559" nodeType="withEffect" fill="hold" presetClass="entr" presetID="10">
                                  <p:stCondLst>
                                    <p:cond delay="300"/>
                                  </p:stCondLst>
                                  <p:childTnLst>
                                    <p:set>
                                      <p:cBhvr>
                                        <p:cTn id="560" dur="1" fill="hold">
                                          <p:stCondLst>
                                            <p:cond delay="0"/>
                                          </p:stCondLst>
                                        </p:cTn>
                                        <p:tgtEl>
                                          <p:spTgt spid="191"/>
                                        </p:tgtEl>
                                        <p:attrNameLst>
                                          <p:attrName>style.visibility</p:attrName>
                                        </p:attrNameLst>
                                      </p:cBhvr>
                                      <p:to>
                                        <p:strVal val="visible"/>
                                      </p:to>
                                    </p:set>
                                    <p:animEffect filter="fade" transition="in">
                                      <p:cBhvr additive="repl">
                                        <p:cTn id="561" dur="600"/>
                                        <p:tgtEl>
                                          <p:spTgt spid="191"/>
                                        </p:tgtEl>
                                      </p:cBhvr>
                                    </p:animEffect>
                                  </p:childTnLst>
                                </p:cTn>
                              </p:par>
                              <p:par>
                                <p:cTn id="562" nodeType="withEffect" fill="hold" presetClass="path" presetID="64">
                                  <p:stCondLst>
                                    <p:cond delay="300"/>
                                  </p:stCondLst>
                                  <p:childTnLst>
                                    <p:animMotion origin="layout" path="M 0 0.046296295 L 0 0 E">
                                      <p:cBhvr>
                                        <p:cTn id="563" dur="600" fill="hold"/>
                                        <p:tgtEl>
                                          <p:spTgt spid="191"/>
                                        </p:tgtEl>
                                        <p:attrNameLst>
                                          <p:attrName>ppt_x</p:attrName>
                                          <p:attrName>ppt_y</p:attrName>
                                        </p:attrNameLst>
                                      </p:cBhvr>
                                    </p:animMotion>
                                  </p:childTnLst>
                                </p:cTn>
                              </p:par>
                              <p:par>
                                <p:cTn id="564" nodeType="withEffect" fill="hold" presetClass="entr" presetID="10">
                                  <p:stCondLst>
                                    <p:cond delay="500"/>
                                  </p:stCondLst>
                                  <p:childTnLst>
                                    <p:set>
                                      <p:cBhvr>
                                        <p:cTn id="565" dur="1" fill="hold">
                                          <p:stCondLst>
                                            <p:cond delay="0"/>
                                          </p:stCondLst>
                                        </p:cTn>
                                        <p:tgtEl>
                                          <p:spTgt spid="192"/>
                                        </p:tgtEl>
                                        <p:attrNameLst>
                                          <p:attrName>style.visibility</p:attrName>
                                        </p:attrNameLst>
                                      </p:cBhvr>
                                      <p:to>
                                        <p:strVal val="visible"/>
                                      </p:to>
                                    </p:set>
                                    <p:animEffect filter="fade" transition="in">
                                      <p:cBhvr additive="repl">
                                        <p:cTn id="566" dur="600"/>
                                        <p:tgtEl>
                                          <p:spTgt spid="192"/>
                                        </p:tgtEl>
                                      </p:cBhvr>
                                    </p:animEffect>
                                  </p:childTnLst>
                                </p:cTn>
                              </p:par>
                              <p:par>
                                <p:cTn id="567" nodeType="withEffect" fill="hold" presetClass="path" presetID="64">
                                  <p:stCondLst>
                                    <p:cond delay="500"/>
                                  </p:stCondLst>
                                  <p:childTnLst>
                                    <p:animMotion origin="layout" path="M 0 0.046296295 L 0 0 E">
                                      <p:cBhvr>
                                        <p:cTn id="568" dur="600" fill="hold"/>
                                        <p:tgtEl>
                                          <p:spTgt spid="192"/>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Rect" descr=""/>
          <p:cNvPicPr/>
          <p:nvPr/>
        </p:nvPicPr>
        <p:blipFill>
          <a:blip r:embed="rId1"/>
          <a:stretch/>
        </p:blipFill>
        <p:spPr>
          <a:xfrm>
            <a:off x="0" y="0"/>
            <a:ext cx="18287280" cy="10286280"/>
          </a:xfrm>
          <a:prstGeom prst="rect">
            <a:avLst/>
          </a:prstGeom>
          <a:ln>
            <a:noFill/>
          </a:ln>
        </p:spPr>
      </p:pic>
      <p:pic>
        <p:nvPicPr>
          <p:cNvPr id="195" name="Rect" descr=""/>
          <p:cNvPicPr/>
          <p:nvPr/>
        </p:nvPicPr>
        <p:blipFill>
          <a:blip r:embed="rId2"/>
          <a:stretch/>
        </p:blipFill>
        <p:spPr>
          <a:xfrm>
            <a:off x="0" y="0"/>
            <a:ext cx="5714280" cy="5714280"/>
          </a:xfrm>
          <a:prstGeom prst="rect">
            <a:avLst/>
          </a:prstGeom>
          <a:ln>
            <a:noFill/>
          </a:ln>
        </p:spPr>
      </p:pic>
      <p:pic>
        <p:nvPicPr>
          <p:cNvPr id="196" name="Rect" descr=""/>
          <p:cNvPicPr/>
          <p:nvPr/>
        </p:nvPicPr>
        <p:blipFill>
          <a:blip r:embed="rId3"/>
          <a:stretch/>
        </p:blipFill>
        <p:spPr>
          <a:xfrm>
            <a:off x="8046720" y="0"/>
            <a:ext cx="10238760" cy="10286280"/>
          </a:xfrm>
          <a:prstGeom prst="rect">
            <a:avLst/>
          </a:prstGeom>
          <a:ln>
            <a:noFill/>
          </a:ln>
        </p:spPr>
      </p:pic>
      <p:pic>
        <p:nvPicPr>
          <p:cNvPr id="197" name="layoutShapeInnerChild7" descr=""/>
          <p:cNvPicPr/>
          <p:nvPr/>
        </p:nvPicPr>
        <p:blipFill>
          <a:blip r:embed="rId4"/>
          <a:stretch/>
        </p:blipFill>
        <p:spPr>
          <a:xfrm>
            <a:off x="15963840" y="5448240"/>
            <a:ext cx="2323440" cy="4834080"/>
          </a:xfrm>
          <a:prstGeom prst="rect">
            <a:avLst/>
          </a:prstGeom>
          <a:ln>
            <a:noFill/>
          </a:ln>
        </p:spPr>
      </p:pic>
      <p:pic>
        <p:nvPicPr>
          <p:cNvPr id="198" name="layoutShapeInnerChild9" descr=""/>
          <p:cNvPicPr/>
          <p:nvPr/>
        </p:nvPicPr>
        <p:blipFill>
          <a:blip r:embed="rId5"/>
          <a:stretch/>
        </p:blipFill>
        <p:spPr>
          <a:xfrm>
            <a:off x="0" y="514440"/>
            <a:ext cx="1946520" cy="5142960"/>
          </a:xfrm>
          <a:prstGeom prst="rect">
            <a:avLst/>
          </a:prstGeom>
          <a:ln>
            <a:noFill/>
          </a:ln>
        </p:spPr>
      </p:pic>
      <p:pic>
        <p:nvPicPr>
          <p:cNvPr id="199" name="Rect" descr=""/>
          <p:cNvPicPr/>
          <p:nvPr/>
        </p:nvPicPr>
        <p:blipFill>
          <a:blip r:embed="rId6"/>
          <a:stretch/>
        </p:blipFill>
        <p:spPr>
          <a:xfrm>
            <a:off x="1409760" y="2514600"/>
            <a:ext cx="2942640" cy="5189040"/>
          </a:xfrm>
          <a:prstGeom prst="rect">
            <a:avLst/>
          </a:prstGeom>
          <a:ln>
            <a:noFill/>
          </a:ln>
        </p:spPr>
      </p:pic>
      <p:pic>
        <p:nvPicPr>
          <p:cNvPr id="200" name="Rect" descr=""/>
          <p:cNvPicPr/>
          <p:nvPr/>
        </p:nvPicPr>
        <p:blipFill>
          <a:blip r:embed="rId7"/>
          <a:stretch/>
        </p:blipFill>
        <p:spPr>
          <a:xfrm>
            <a:off x="1714680" y="2819520"/>
            <a:ext cx="2332800" cy="2694960"/>
          </a:xfrm>
          <a:prstGeom prst="rect">
            <a:avLst/>
          </a:prstGeom>
          <a:ln>
            <a:noFill/>
          </a:ln>
          <a:effectLst>
            <a:outerShdw algn="ctr" blurRad="114300" dir="0" dist="0" rotWithShape="0">
              <a:srgbClr val="000000">
                <a:alpha val="40000"/>
              </a:srgbClr>
            </a:outerShdw>
          </a:effectLst>
        </p:spPr>
      </p:pic>
      <p:sp>
        <p:nvSpPr>
          <p:cNvPr id="201" name="CustomShape 1"/>
          <p:cNvSpPr/>
          <p:nvPr/>
        </p:nvSpPr>
        <p:spPr>
          <a:xfrm>
            <a:off x="1714680" y="5952960"/>
            <a:ext cx="2380680" cy="82260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38" strike="noStrike">
                <a:solidFill>
                  <a:srgbClr val="181c24"/>
                </a:solidFill>
                <a:latin typeface="IBM Plex Serif SemiBold"/>
                <a:ea typeface="DejaVu Sans"/>
              </a:rPr>
              <a:t>VPC</a:t>
            </a:r>
            <a:r>
              <a:rPr b="0" lang="en-IN" sz="1800" spc="-38" strike="noStrike">
                <a:solidFill>
                  <a:srgbClr val="181c24"/>
                </a:solidFill>
                <a:latin typeface="IBM Plex Serif SemiBold"/>
                <a:ea typeface="DejaVu Sans"/>
              </a:rPr>
              <a:t> with public and private subnets across multiple AZs.</a:t>
            </a:r>
            <a:endParaRPr b="0" lang="en-IN" sz="1800" spc="-1" strike="noStrike">
              <a:latin typeface="Arial"/>
            </a:endParaRPr>
          </a:p>
        </p:txBody>
      </p:sp>
      <p:sp>
        <p:nvSpPr>
          <p:cNvPr id="202" name="CustomShape 2"/>
          <p:cNvSpPr/>
          <p:nvPr/>
        </p:nvSpPr>
        <p:spPr>
          <a:xfrm>
            <a:off x="1714680" y="7195680"/>
            <a:ext cx="2380680" cy="1737000"/>
          </a:xfrm>
          <a:prstGeom prst="rect">
            <a:avLst/>
          </a:prstGeom>
          <a:noFill/>
          <a:ln>
            <a:noFill/>
          </a:ln>
        </p:spPr>
        <p:style>
          <a:lnRef idx="0"/>
          <a:fillRef idx="0"/>
          <a:effectRef idx="0"/>
          <a:fontRef idx="minor"/>
        </p:style>
      </p:sp>
      <p:pic>
        <p:nvPicPr>
          <p:cNvPr id="203" name="Rect" descr=""/>
          <p:cNvPicPr/>
          <p:nvPr/>
        </p:nvPicPr>
        <p:blipFill>
          <a:blip r:embed="rId8"/>
          <a:stretch/>
        </p:blipFill>
        <p:spPr>
          <a:xfrm>
            <a:off x="4541400" y="2514600"/>
            <a:ext cx="2942640" cy="5117040"/>
          </a:xfrm>
          <a:prstGeom prst="rect">
            <a:avLst/>
          </a:prstGeom>
          <a:ln>
            <a:noFill/>
          </a:ln>
        </p:spPr>
      </p:pic>
      <p:pic>
        <p:nvPicPr>
          <p:cNvPr id="204" name="Rect" descr=""/>
          <p:cNvPicPr/>
          <p:nvPr/>
        </p:nvPicPr>
        <p:blipFill>
          <a:blip r:embed="rId9"/>
          <a:stretch/>
        </p:blipFill>
        <p:spPr>
          <a:xfrm>
            <a:off x="4846320" y="2819520"/>
            <a:ext cx="2332800" cy="2694960"/>
          </a:xfrm>
          <a:prstGeom prst="rect">
            <a:avLst/>
          </a:prstGeom>
          <a:ln>
            <a:noFill/>
          </a:ln>
          <a:effectLst>
            <a:outerShdw algn="ctr" blurRad="114300" dir="0" dist="0" rotWithShape="0">
              <a:srgbClr val="000000">
                <a:alpha val="40000"/>
              </a:srgbClr>
            </a:outerShdw>
          </a:effectLst>
        </p:spPr>
      </p:pic>
      <p:sp>
        <p:nvSpPr>
          <p:cNvPr id="205" name="CustomShape 3"/>
          <p:cNvSpPr/>
          <p:nvPr/>
        </p:nvSpPr>
        <p:spPr>
          <a:xfrm>
            <a:off x="4846320" y="5952960"/>
            <a:ext cx="2380680" cy="54828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38" strike="noStrike">
                <a:solidFill>
                  <a:srgbClr val="181c24"/>
                </a:solidFill>
                <a:latin typeface="IBM Plex Serif SemiBold"/>
                <a:ea typeface="DejaVu Sans"/>
              </a:rPr>
              <a:t>EKS Cluster</a:t>
            </a:r>
            <a:r>
              <a:rPr b="0" lang="en-IN" sz="1800" spc="-38" strike="noStrike">
                <a:solidFill>
                  <a:srgbClr val="181c24"/>
                </a:solidFill>
                <a:latin typeface="IBM Plex Serif SemiBold"/>
                <a:ea typeface="DejaVu Sans"/>
              </a:rPr>
              <a:t> using AWS-managed Kubernetes.</a:t>
            </a:r>
            <a:endParaRPr b="0" lang="en-IN" sz="1800" spc="-1" strike="noStrike">
              <a:latin typeface="Arial"/>
            </a:endParaRPr>
          </a:p>
        </p:txBody>
      </p:sp>
      <p:sp>
        <p:nvSpPr>
          <p:cNvPr id="206" name="CustomShape 4"/>
          <p:cNvSpPr/>
          <p:nvPr/>
        </p:nvSpPr>
        <p:spPr>
          <a:xfrm>
            <a:off x="4846320" y="7195680"/>
            <a:ext cx="2380680" cy="347400"/>
          </a:xfrm>
          <a:prstGeom prst="rect">
            <a:avLst/>
          </a:prstGeom>
          <a:noFill/>
          <a:ln>
            <a:noFill/>
          </a:ln>
        </p:spPr>
        <p:style>
          <a:lnRef idx="0"/>
          <a:fillRef idx="0"/>
          <a:effectRef idx="0"/>
          <a:fontRef idx="minor"/>
        </p:style>
      </p:sp>
      <p:pic>
        <p:nvPicPr>
          <p:cNvPr id="207" name="Rect" descr=""/>
          <p:cNvPicPr/>
          <p:nvPr/>
        </p:nvPicPr>
        <p:blipFill>
          <a:blip r:embed="rId10"/>
          <a:stretch/>
        </p:blipFill>
        <p:spPr>
          <a:xfrm>
            <a:off x="7641000" y="2436840"/>
            <a:ext cx="2942640" cy="5266800"/>
          </a:xfrm>
          <a:prstGeom prst="rect">
            <a:avLst/>
          </a:prstGeom>
          <a:ln>
            <a:noFill/>
          </a:ln>
        </p:spPr>
      </p:pic>
      <p:pic>
        <p:nvPicPr>
          <p:cNvPr id="208" name="Rect" descr=""/>
          <p:cNvPicPr/>
          <p:nvPr/>
        </p:nvPicPr>
        <p:blipFill>
          <a:blip r:embed="rId11"/>
          <a:stretch/>
        </p:blipFill>
        <p:spPr>
          <a:xfrm>
            <a:off x="7977960" y="2819520"/>
            <a:ext cx="2332800" cy="2694960"/>
          </a:xfrm>
          <a:prstGeom prst="rect">
            <a:avLst/>
          </a:prstGeom>
          <a:ln>
            <a:noFill/>
          </a:ln>
          <a:effectLst>
            <a:outerShdw algn="ctr" blurRad="114300" dir="0" dist="0" rotWithShape="0">
              <a:srgbClr val="000000">
                <a:alpha val="40000"/>
              </a:srgbClr>
            </a:outerShdw>
          </a:effectLst>
        </p:spPr>
      </p:pic>
      <p:sp>
        <p:nvSpPr>
          <p:cNvPr id="209" name="CustomShape 5"/>
          <p:cNvSpPr/>
          <p:nvPr/>
        </p:nvSpPr>
        <p:spPr>
          <a:xfrm>
            <a:off x="7977960" y="5952960"/>
            <a:ext cx="2380680" cy="82260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38" strike="noStrike">
                <a:solidFill>
                  <a:srgbClr val="181c24"/>
                </a:solidFill>
                <a:latin typeface="IBM Plex Serif SemiBold"/>
                <a:ea typeface="DejaVu Sans"/>
              </a:rPr>
              <a:t>Security Groups</a:t>
            </a:r>
            <a:r>
              <a:rPr b="0" lang="en-IN" sz="1800" spc="-38" strike="noStrike">
                <a:solidFill>
                  <a:srgbClr val="181c24"/>
                </a:solidFill>
                <a:latin typeface="IBM Plex Serif SemiBold"/>
                <a:ea typeface="DejaVu Sans"/>
              </a:rPr>
              <a:t> to restrict inbound/outbound traffic.</a:t>
            </a:r>
            <a:endParaRPr b="0" lang="en-IN" sz="1800" spc="-1" strike="noStrike">
              <a:latin typeface="Arial"/>
            </a:endParaRPr>
          </a:p>
        </p:txBody>
      </p:sp>
      <p:pic>
        <p:nvPicPr>
          <p:cNvPr id="210" name="Rect" descr=""/>
          <p:cNvPicPr/>
          <p:nvPr/>
        </p:nvPicPr>
        <p:blipFill>
          <a:blip r:embed="rId12"/>
          <a:stretch/>
        </p:blipFill>
        <p:spPr>
          <a:xfrm>
            <a:off x="10805040" y="2514600"/>
            <a:ext cx="2942640" cy="5189040"/>
          </a:xfrm>
          <a:prstGeom prst="rect">
            <a:avLst/>
          </a:prstGeom>
          <a:ln>
            <a:noFill/>
          </a:ln>
        </p:spPr>
      </p:pic>
      <p:pic>
        <p:nvPicPr>
          <p:cNvPr id="211" name="Rect" descr=""/>
          <p:cNvPicPr/>
          <p:nvPr/>
        </p:nvPicPr>
        <p:blipFill>
          <a:blip r:embed="rId13"/>
          <a:stretch/>
        </p:blipFill>
        <p:spPr>
          <a:xfrm>
            <a:off x="11109960" y="2819520"/>
            <a:ext cx="2332800" cy="2694960"/>
          </a:xfrm>
          <a:prstGeom prst="rect">
            <a:avLst/>
          </a:prstGeom>
          <a:ln>
            <a:noFill/>
          </a:ln>
          <a:effectLst>
            <a:outerShdw algn="ctr" blurRad="114300" dir="0" dist="0" rotWithShape="0">
              <a:srgbClr val="000000">
                <a:alpha val="40000"/>
              </a:srgbClr>
            </a:outerShdw>
          </a:effectLst>
        </p:spPr>
      </p:pic>
      <p:sp>
        <p:nvSpPr>
          <p:cNvPr id="212" name="CustomShape 6"/>
          <p:cNvSpPr/>
          <p:nvPr/>
        </p:nvSpPr>
        <p:spPr>
          <a:xfrm>
            <a:off x="11109960" y="5952960"/>
            <a:ext cx="2380680" cy="137124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38" strike="noStrike">
                <a:solidFill>
                  <a:srgbClr val="181c24"/>
                </a:solidFill>
                <a:latin typeface="IBM Plex Serif SemiBold"/>
                <a:ea typeface="DejaVu Sans"/>
              </a:rPr>
              <a:t>IAM Roles for Service Accounts (IRSA)</a:t>
            </a:r>
            <a:r>
              <a:rPr b="0" lang="en-IN" sz="1800" spc="-38" strike="noStrike">
                <a:solidFill>
                  <a:srgbClr val="181c24"/>
                </a:solidFill>
                <a:latin typeface="IBM Plex Serif SemiBold"/>
                <a:ea typeface="DejaVu Sans"/>
              </a:rPr>
              <a:t>: Fine-grained access for each component (e.g., Jenkins, ArgoCD).</a:t>
            </a:r>
            <a:endParaRPr b="0" lang="en-IN" sz="1800" spc="-1" strike="noStrike">
              <a:latin typeface="Arial"/>
            </a:endParaRPr>
          </a:p>
        </p:txBody>
      </p:sp>
      <p:pic>
        <p:nvPicPr>
          <p:cNvPr id="213" name="Rect" descr=""/>
          <p:cNvPicPr/>
          <p:nvPr/>
        </p:nvPicPr>
        <p:blipFill>
          <a:blip r:embed="rId14"/>
          <a:stretch/>
        </p:blipFill>
        <p:spPr>
          <a:xfrm>
            <a:off x="13937040" y="2514600"/>
            <a:ext cx="2942640" cy="5189040"/>
          </a:xfrm>
          <a:prstGeom prst="rect">
            <a:avLst/>
          </a:prstGeom>
          <a:ln>
            <a:noFill/>
          </a:ln>
        </p:spPr>
      </p:pic>
      <p:pic>
        <p:nvPicPr>
          <p:cNvPr id="214" name="Rect" descr=""/>
          <p:cNvPicPr/>
          <p:nvPr/>
        </p:nvPicPr>
        <p:blipFill>
          <a:blip r:embed="rId15"/>
          <a:stretch/>
        </p:blipFill>
        <p:spPr>
          <a:xfrm>
            <a:off x="14241600" y="2819520"/>
            <a:ext cx="2332800" cy="2694960"/>
          </a:xfrm>
          <a:prstGeom prst="rect">
            <a:avLst/>
          </a:prstGeom>
          <a:ln>
            <a:noFill/>
          </a:ln>
          <a:effectLst>
            <a:outerShdw algn="ctr" blurRad="114300" dir="0" dist="0" rotWithShape="0">
              <a:srgbClr val="000000">
                <a:alpha val="40000"/>
              </a:srgbClr>
            </a:outerShdw>
          </a:effectLst>
        </p:spPr>
      </p:pic>
      <p:sp>
        <p:nvSpPr>
          <p:cNvPr id="215" name="CustomShape 7"/>
          <p:cNvSpPr/>
          <p:nvPr/>
        </p:nvSpPr>
        <p:spPr>
          <a:xfrm>
            <a:off x="14241600" y="5952960"/>
            <a:ext cx="2380680" cy="137124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38" strike="noStrike">
                <a:solidFill>
                  <a:srgbClr val="181c24"/>
                </a:solidFill>
                <a:latin typeface="IBM Plex Serif SemiBold"/>
                <a:ea typeface="DejaVu Sans"/>
              </a:rPr>
              <a:t>Kubernetes Network Policies</a:t>
            </a:r>
            <a:r>
              <a:rPr b="0" lang="en-IN" sz="1800" spc="-38" strike="noStrike">
                <a:solidFill>
                  <a:srgbClr val="181c24"/>
                </a:solidFill>
                <a:latin typeface="IBM Plex Serif SemiBold"/>
                <a:ea typeface="DejaVu Sans"/>
              </a:rPr>
              <a:t>: Segment communication between namespaces and workloads.</a:t>
            </a:r>
            <a:endParaRPr b="0" lang="en-IN" sz="1800" spc="-1" strike="noStrike">
              <a:latin typeface="Arial"/>
            </a:endParaRPr>
          </a:p>
        </p:txBody>
      </p:sp>
      <p:sp>
        <p:nvSpPr>
          <p:cNvPr id="216" name="CustomShape 8"/>
          <p:cNvSpPr/>
          <p:nvPr/>
        </p:nvSpPr>
        <p:spPr>
          <a:xfrm>
            <a:off x="1409760" y="993240"/>
            <a:ext cx="15515640" cy="640080"/>
          </a:xfrm>
          <a:prstGeom prst="rect">
            <a:avLst/>
          </a:prstGeom>
          <a:noFill/>
          <a:ln>
            <a:noFill/>
          </a:ln>
        </p:spPr>
        <p:style>
          <a:lnRef idx="0"/>
          <a:fillRef idx="0"/>
          <a:effectRef idx="0"/>
          <a:fontRef idx="minor"/>
        </p:style>
        <p:txBody>
          <a:bodyPr lIns="0" rIns="0" tIns="0" bIns="0">
            <a:spAutoFit/>
          </a:bodyPr>
          <a:p>
            <a:pPr lvl="1" marL="432000" indent="-215640">
              <a:lnSpc>
                <a:spcPct val="100000"/>
              </a:lnSpc>
              <a:buClr>
                <a:srgbClr val="000000"/>
              </a:buClr>
              <a:buSzPct val="45000"/>
              <a:buFont typeface="Wingdings" charset="2"/>
              <a:buChar char=""/>
            </a:pPr>
            <a:r>
              <a:rPr b="0" lang="en-IN" sz="4200" spc="-86" strike="noStrike">
                <a:solidFill>
                  <a:srgbClr val="181c24"/>
                </a:solidFill>
                <a:latin typeface="IBM Plex Serif SemiBold"/>
                <a:ea typeface="Arial"/>
              </a:rPr>
              <a:t>                                      </a:t>
            </a:r>
            <a:r>
              <a:rPr b="0" lang="en-IN" sz="4200" spc="-86" strike="noStrike">
                <a:solidFill>
                  <a:srgbClr val="181c24"/>
                </a:solidFill>
                <a:latin typeface="IBM Plex Serif SemiBold"/>
                <a:ea typeface="Arial"/>
              </a:rPr>
              <a:t>Architecture &amp; Infrastructure</a:t>
            </a:r>
            <a:endParaRPr b="0" lang="en-IN" sz="4200" spc="-1" strike="noStrike">
              <a:latin typeface="Arial"/>
            </a:endParaRPr>
          </a:p>
        </p:txBody>
      </p:sp>
      <p:sp>
        <p:nvSpPr>
          <p:cNvPr id="217" name="CustomShape 9"/>
          <p:cNvSpPr/>
          <p:nvPr/>
        </p:nvSpPr>
        <p:spPr>
          <a:xfrm>
            <a:off x="1409760" y="1714680"/>
            <a:ext cx="1551564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21" strike="noStrike">
                <a:solidFill>
                  <a:srgbClr val="6e7177"/>
                </a:solidFill>
                <a:latin typeface="IBM Plex Sans"/>
                <a:ea typeface="DejaVu Sans"/>
              </a:rPr>
              <a:t>                                                                                              </a:t>
            </a:r>
            <a:r>
              <a:rPr b="0" lang="en-IN" sz="2100" spc="-21" strike="noStrike">
                <a:solidFill>
                  <a:srgbClr val="6e7177"/>
                </a:solidFill>
                <a:latin typeface="IBM Plex Sans"/>
                <a:ea typeface="DejaVu Sans"/>
              </a:rPr>
              <a:t>Provisioned with Terraform</a:t>
            </a:r>
            <a:endParaRPr b="0" lang="en-IN" sz="2100" spc="-1" strike="noStrike">
              <a:latin typeface="Arial"/>
            </a:endParaRPr>
          </a:p>
        </p:txBody>
      </p:sp>
      <p:pic>
        <p:nvPicPr>
          <p:cNvPr id="218" name="" descr=""/>
          <p:cNvPicPr/>
          <p:nvPr/>
        </p:nvPicPr>
        <p:blipFill>
          <a:blip r:embed="rId16"/>
          <a:stretch/>
        </p:blipFill>
        <p:spPr>
          <a:xfrm>
            <a:off x="1512000" y="2664000"/>
            <a:ext cx="2789640" cy="2231640"/>
          </a:xfrm>
          <a:prstGeom prst="rect">
            <a:avLst/>
          </a:prstGeom>
          <a:ln>
            <a:noFill/>
          </a:ln>
        </p:spPr>
      </p:pic>
      <p:pic>
        <p:nvPicPr>
          <p:cNvPr id="219" name="" descr=""/>
          <p:cNvPicPr/>
          <p:nvPr/>
        </p:nvPicPr>
        <p:blipFill>
          <a:blip r:embed="rId17"/>
          <a:stretch/>
        </p:blipFill>
        <p:spPr>
          <a:xfrm>
            <a:off x="4752000" y="2664000"/>
            <a:ext cx="2427120" cy="2303640"/>
          </a:xfrm>
          <a:prstGeom prst="rect">
            <a:avLst/>
          </a:prstGeom>
          <a:ln>
            <a:noFill/>
          </a:ln>
        </p:spPr>
      </p:pic>
      <p:pic>
        <p:nvPicPr>
          <p:cNvPr id="220" name="" descr=""/>
          <p:cNvPicPr/>
          <p:nvPr/>
        </p:nvPicPr>
        <p:blipFill>
          <a:blip r:embed="rId18"/>
          <a:stretch/>
        </p:blipFill>
        <p:spPr>
          <a:xfrm>
            <a:off x="7604640" y="2656080"/>
            <a:ext cx="2979000" cy="2455560"/>
          </a:xfrm>
          <a:prstGeom prst="rect">
            <a:avLst/>
          </a:prstGeom>
          <a:ln>
            <a:noFill/>
          </a:ln>
        </p:spPr>
      </p:pic>
      <p:pic>
        <p:nvPicPr>
          <p:cNvPr id="221" name="" descr=""/>
          <p:cNvPicPr/>
          <p:nvPr/>
        </p:nvPicPr>
        <p:blipFill>
          <a:blip r:embed="rId19"/>
          <a:stretch/>
        </p:blipFill>
        <p:spPr>
          <a:xfrm>
            <a:off x="10814400" y="2654640"/>
            <a:ext cx="2989440" cy="3033000"/>
          </a:xfrm>
          <a:prstGeom prst="rect">
            <a:avLst/>
          </a:prstGeom>
          <a:ln>
            <a:noFill/>
          </a:ln>
        </p:spPr>
      </p:pic>
      <p:pic>
        <p:nvPicPr>
          <p:cNvPr id="222" name="" descr=""/>
          <p:cNvPicPr/>
          <p:nvPr/>
        </p:nvPicPr>
        <p:blipFill>
          <a:blip r:embed="rId20"/>
          <a:stretch/>
        </p:blipFill>
        <p:spPr>
          <a:xfrm>
            <a:off x="13937040" y="3041640"/>
            <a:ext cx="2941200" cy="156600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569" dur="indefinite" restart="never" nodeType="tmRoot">
          <p:childTnLst>
            <p:seq>
              <p:cTn id="570" dur="indefinite" nodeType="mainSeq">
                <p:childTnLst>
                  <p:par>
                    <p:cTn id="571" fill="hold">
                      <p:stCondLst>
                        <p:cond delay="0"/>
                      </p:stCondLst>
                      <p:childTnLst>
                        <p:par>
                          <p:cTn id="572" fill="hold">
                            <p:stCondLst>
                              <p:cond delay="0"/>
                            </p:stCondLst>
                            <p:childTnLst>
                              <p:par>
                                <p:cTn id="573" nodeType="withEffect" fill="hold" presetClass="entr" presetID="10">
                                  <p:stCondLst>
                                    <p:cond delay="0"/>
                                  </p:stCondLst>
                                  <p:childTnLst>
                                    <p:set>
                                      <p:cBhvr>
                                        <p:cTn id="574" dur="1" fill="hold">
                                          <p:stCondLst>
                                            <p:cond delay="0"/>
                                          </p:stCondLst>
                                        </p:cTn>
                                        <p:tgtEl>
                                          <p:spTgt spid="195"/>
                                        </p:tgtEl>
                                        <p:attrNameLst>
                                          <p:attrName>style.visibility</p:attrName>
                                        </p:attrNameLst>
                                      </p:cBhvr>
                                      <p:to>
                                        <p:strVal val="visible"/>
                                      </p:to>
                                    </p:set>
                                    <p:animEffect filter="fade" transition="in">
                                      <p:cBhvr additive="repl">
                                        <p:cTn id="575" dur="1200"/>
                                        <p:tgtEl>
                                          <p:spTgt spid="195"/>
                                        </p:tgtEl>
                                      </p:cBhvr>
                                    </p:animEffect>
                                  </p:childTnLst>
                                </p:cTn>
                              </p:par>
                              <p:par>
                                <p:cTn id="576" nodeType="withEffect" fill="hold" presetClass="path" presetID="64">
                                  <p:stCondLst>
                                    <p:cond delay="0"/>
                                  </p:stCondLst>
                                  <p:childTnLst>
                                    <p:animMotion origin="layout" path="M 0 0.074074075 L 0 0 E">
                                      <p:cBhvr>
                                        <p:cTn id="577" dur="1200" fill="hold"/>
                                        <p:tgtEl>
                                          <p:spTgt spid="195"/>
                                        </p:tgtEl>
                                        <p:attrNameLst>
                                          <p:attrName>ppt_x</p:attrName>
                                          <p:attrName>ppt_y</p:attrName>
                                        </p:attrNameLst>
                                      </p:cBhvr>
                                    </p:animMotion>
                                  </p:childTnLst>
                                </p:cTn>
                              </p:par>
                              <p:par>
                                <p:cTn id="578" nodeType="withEffect" fill="hold" presetClass="entr" presetID="10">
                                  <p:stCondLst>
                                    <p:cond delay="0"/>
                                  </p:stCondLst>
                                  <p:childTnLst>
                                    <p:set>
                                      <p:cBhvr>
                                        <p:cTn id="579" dur="1" fill="hold">
                                          <p:stCondLst>
                                            <p:cond delay="0"/>
                                          </p:stCondLst>
                                        </p:cTn>
                                        <p:tgtEl>
                                          <p:spTgt spid="196"/>
                                        </p:tgtEl>
                                        <p:attrNameLst>
                                          <p:attrName>style.visibility</p:attrName>
                                        </p:attrNameLst>
                                      </p:cBhvr>
                                      <p:to>
                                        <p:strVal val="visible"/>
                                      </p:to>
                                    </p:set>
                                    <p:animEffect filter="fade" transition="in">
                                      <p:cBhvr additive="repl">
                                        <p:cTn id="580" dur="1200"/>
                                        <p:tgtEl>
                                          <p:spTgt spid="196"/>
                                        </p:tgtEl>
                                      </p:cBhvr>
                                    </p:animEffect>
                                  </p:childTnLst>
                                </p:cTn>
                              </p:par>
                              <p:par>
                                <p:cTn id="581" nodeType="withEffect" fill="hold" presetClass="path" presetID="64">
                                  <p:stCondLst>
                                    <p:cond delay="0"/>
                                  </p:stCondLst>
                                  <p:childTnLst>
                                    <p:animMotion origin="layout" path="M 1.3033549E-006 0.074074075 L 1.3033549E-006 0 E">
                                      <p:cBhvr>
                                        <p:cTn id="582" dur="1200" fill="hold"/>
                                        <p:tgtEl>
                                          <p:spTgt spid="196"/>
                                        </p:tgtEl>
                                        <p:attrNameLst>
                                          <p:attrName>ppt_x</p:attrName>
                                          <p:attrName>ppt_y</p:attrName>
                                        </p:attrNameLst>
                                      </p:cBhvr>
                                    </p:animMotion>
                                  </p:childTnLst>
                                </p:cTn>
                              </p:par>
                              <p:par>
                                <p:cTn id="583" nodeType="withEffect" fill="hold" presetClass="entr" presetID="10">
                                  <p:stCondLst>
                                    <p:cond delay="0"/>
                                  </p:stCondLst>
                                  <p:childTnLst>
                                    <p:set>
                                      <p:cBhvr>
                                        <p:cTn id="584" dur="1" fill="hold">
                                          <p:stCondLst>
                                            <p:cond delay="0"/>
                                          </p:stCondLst>
                                        </p:cTn>
                                        <p:tgtEl>
                                          <p:spTgt spid="197"/>
                                        </p:tgtEl>
                                        <p:attrNameLst>
                                          <p:attrName>style.visibility</p:attrName>
                                        </p:attrNameLst>
                                      </p:cBhvr>
                                      <p:to>
                                        <p:strVal val="visible"/>
                                      </p:to>
                                    </p:set>
                                    <p:animEffect filter="fade" transition="in">
                                      <p:cBhvr additive="repl">
                                        <p:cTn id="585" dur="1200"/>
                                        <p:tgtEl>
                                          <p:spTgt spid="197"/>
                                        </p:tgtEl>
                                      </p:cBhvr>
                                    </p:animEffect>
                                  </p:childTnLst>
                                </p:cTn>
                              </p:par>
                              <p:par>
                                <p:cTn id="586" nodeType="withEffect" fill="hold" presetClass="path" presetID="64">
                                  <p:stCondLst>
                                    <p:cond delay="0"/>
                                  </p:stCondLst>
                                  <p:childTnLst>
                                    <p:animMotion origin="layout" path="M 0 0.074074075 L 0 0 E">
                                      <p:cBhvr>
                                        <p:cTn id="587" dur="1200" fill="hold"/>
                                        <p:tgtEl>
                                          <p:spTgt spid="197"/>
                                        </p:tgtEl>
                                        <p:attrNameLst>
                                          <p:attrName>ppt_x</p:attrName>
                                          <p:attrName>ppt_y</p:attrName>
                                        </p:attrNameLst>
                                      </p:cBhvr>
                                    </p:animMotion>
                                  </p:childTnLst>
                                </p:cTn>
                              </p:par>
                              <p:par>
                                <p:cTn id="588" nodeType="withEffect" fill="hold" presetClass="entr" presetID="10">
                                  <p:stCondLst>
                                    <p:cond delay="0"/>
                                  </p:stCondLst>
                                  <p:childTnLst>
                                    <p:set>
                                      <p:cBhvr>
                                        <p:cTn id="589" dur="1" fill="hold">
                                          <p:stCondLst>
                                            <p:cond delay="0"/>
                                          </p:stCondLst>
                                        </p:cTn>
                                        <p:tgtEl>
                                          <p:spTgt spid="198"/>
                                        </p:tgtEl>
                                        <p:attrNameLst>
                                          <p:attrName>style.visibility</p:attrName>
                                        </p:attrNameLst>
                                      </p:cBhvr>
                                      <p:to>
                                        <p:strVal val="visible"/>
                                      </p:to>
                                    </p:set>
                                    <p:animEffect filter="fade" transition="in">
                                      <p:cBhvr additive="repl">
                                        <p:cTn id="590" dur="1200"/>
                                        <p:tgtEl>
                                          <p:spTgt spid="198"/>
                                        </p:tgtEl>
                                      </p:cBhvr>
                                    </p:animEffect>
                                  </p:childTnLst>
                                </p:cTn>
                              </p:par>
                              <p:par>
                                <p:cTn id="591" nodeType="withEffect" fill="hold" presetClass="path" presetID="64">
                                  <p:stCondLst>
                                    <p:cond delay="0"/>
                                  </p:stCondLst>
                                  <p:childTnLst>
                                    <p:animMotion origin="layout" path="M -1.9550323E-006 0.074074075 L -1.9550323E-006 0 E">
                                      <p:cBhvr>
                                        <p:cTn id="592" dur="1200" fill="hold"/>
                                        <p:tgtEl>
                                          <p:spTgt spid="198"/>
                                        </p:tgtEl>
                                        <p:attrNameLst>
                                          <p:attrName>ppt_x</p:attrName>
                                          <p:attrName>ppt_y</p:attrName>
                                        </p:attrNameLst>
                                      </p:cBhvr>
                                    </p:animMotion>
                                  </p:childTnLst>
                                </p:cTn>
                              </p:par>
                              <p:par>
                                <p:cTn id="593" nodeType="withEffect" fill="hold" presetClass="entr" presetID="10">
                                  <p:stCondLst>
                                    <p:cond delay="1000"/>
                                  </p:stCondLst>
                                  <p:childTnLst>
                                    <p:set>
                                      <p:cBhvr>
                                        <p:cTn id="594" dur="1" fill="hold">
                                          <p:stCondLst>
                                            <p:cond delay="0"/>
                                          </p:stCondLst>
                                        </p:cTn>
                                        <p:tgtEl>
                                          <p:spTgt spid="199"/>
                                        </p:tgtEl>
                                        <p:attrNameLst>
                                          <p:attrName>style.visibility</p:attrName>
                                        </p:attrNameLst>
                                      </p:cBhvr>
                                      <p:to>
                                        <p:strVal val="visible"/>
                                      </p:to>
                                    </p:set>
                                    <p:animEffect filter="fade" transition="in">
                                      <p:cBhvr additive="repl">
                                        <p:cTn id="595" dur="1000"/>
                                        <p:tgtEl>
                                          <p:spTgt spid="199"/>
                                        </p:tgtEl>
                                      </p:cBhvr>
                                    </p:animEffect>
                                  </p:childTnLst>
                                </p:cTn>
                              </p:par>
                              <p:par>
                                <p:cTn id="596" nodeType="withEffect" fill="hold" presetClass="path" presetID="64">
                                  <p:stCondLst>
                                    <p:cond delay="1000"/>
                                  </p:stCondLst>
                                  <p:childTnLst>
                                    <p:animMotion origin="layout" path="M 0 0.046296295 L 0 0 E">
                                      <p:cBhvr>
                                        <p:cTn id="597" dur="1000" fill="hold"/>
                                        <p:tgtEl>
                                          <p:spTgt spid="199"/>
                                        </p:tgtEl>
                                        <p:attrNameLst>
                                          <p:attrName>ppt_x</p:attrName>
                                          <p:attrName>ppt_y</p:attrName>
                                        </p:attrNameLst>
                                      </p:cBhvr>
                                    </p:animMotion>
                                  </p:childTnLst>
                                </p:cTn>
                              </p:par>
                              <p:par>
                                <p:cTn id="598" nodeType="withEffect" fill="hold" presetClass="entr" presetID="10">
                                  <p:stCondLst>
                                    <p:cond delay="1000"/>
                                  </p:stCondLst>
                                  <p:childTnLst>
                                    <p:set>
                                      <p:cBhvr>
                                        <p:cTn id="599" dur="1" fill="hold">
                                          <p:stCondLst>
                                            <p:cond delay="0"/>
                                          </p:stCondLst>
                                        </p:cTn>
                                        <p:tgtEl>
                                          <p:spTgt spid="200"/>
                                        </p:tgtEl>
                                        <p:attrNameLst>
                                          <p:attrName>style.visibility</p:attrName>
                                        </p:attrNameLst>
                                      </p:cBhvr>
                                      <p:to>
                                        <p:strVal val="visible"/>
                                      </p:to>
                                    </p:set>
                                    <p:animEffect filter="fade" transition="in">
                                      <p:cBhvr additive="repl">
                                        <p:cTn id="600" dur="1000"/>
                                        <p:tgtEl>
                                          <p:spTgt spid="200"/>
                                        </p:tgtEl>
                                      </p:cBhvr>
                                    </p:animEffect>
                                  </p:childTnLst>
                                </p:cTn>
                              </p:par>
                              <p:par>
                                <p:cTn id="601" nodeType="withEffect" fill="hold" presetClass="path" presetID="64">
                                  <p:stCondLst>
                                    <p:cond delay="1000"/>
                                  </p:stCondLst>
                                  <p:childTnLst>
                                    <p:animMotion origin="layout" path="M 0 0.046296295 L 0 0 E">
                                      <p:cBhvr>
                                        <p:cTn id="602" dur="1000" fill="hold"/>
                                        <p:tgtEl>
                                          <p:spTgt spid="200"/>
                                        </p:tgtEl>
                                        <p:attrNameLst>
                                          <p:attrName>ppt_x</p:attrName>
                                          <p:attrName>ppt_y</p:attrName>
                                        </p:attrNameLst>
                                      </p:cBhvr>
                                    </p:animMotion>
                                  </p:childTnLst>
                                </p:cTn>
                              </p:par>
                              <p:par>
                                <p:cTn id="603" nodeType="withEffect" fill="hold" presetClass="entr" presetID="10">
                                  <p:stCondLst>
                                    <p:cond delay="1000"/>
                                  </p:stCondLst>
                                  <p:childTnLst>
                                    <p:set>
                                      <p:cBhvr>
                                        <p:cTn id="604" dur="1" fill="hold">
                                          <p:stCondLst>
                                            <p:cond delay="0"/>
                                          </p:stCondLst>
                                        </p:cTn>
                                        <p:tgtEl>
                                          <p:spTgt spid="201"/>
                                        </p:tgtEl>
                                        <p:attrNameLst>
                                          <p:attrName>style.visibility</p:attrName>
                                        </p:attrNameLst>
                                      </p:cBhvr>
                                      <p:to>
                                        <p:strVal val="visible"/>
                                      </p:to>
                                    </p:set>
                                    <p:animEffect filter="fade" transition="in">
                                      <p:cBhvr additive="repl">
                                        <p:cTn id="605" dur="1000"/>
                                        <p:tgtEl>
                                          <p:spTgt spid="201"/>
                                        </p:tgtEl>
                                      </p:cBhvr>
                                    </p:animEffect>
                                  </p:childTnLst>
                                </p:cTn>
                              </p:par>
                              <p:par>
                                <p:cTn id="606" nodeType="withEffect" fill="hold" presetClass="path" presetID="64">
                                  <p:stCondLst>
                                    <p:cond delay="1000"/>
                                  </p:stCondLst>
                                  <p:childTnLst>
                                    <p:animMotion origin="layout" path="M 0 0.046296295 L 0 0 E">
                                      <p:cBhvr>
                                        <p:cTn id="607" dur="1000" fill="hold"/>
                                        <p:tgtEl>
                                          <p:spTgt spid="201"/>
                                        </p:tgtEl>
                                        <p:attrNameLst>
                                          <p:attrName>ppt_x</p:attrName>
                                          <p:attrName>ppt_y</p:attrName>
                                        </p:attrNameLst>
                                      </p:cBhvr>
                                    </p:animMotion>
                                  </p:childTnLst>
                                </p:cTn>
                              </p:par>
                              <p:par>
                                <p:cTn id="608" nodeType="withEffect" fill="hold" presetClass="entr" presetID="10">
                                  <p:stCondLst>
                                    <p:cond delay="1000"/>
                                  </p:stCondLst>
                                  <p:childTnLst>
                                    <p:set>
                                      <p:cBhvr>
                                        <p:cTn id="609" dur="1" fill="hold">
                                          <p:stCondLst>
                                            <p:cond delay="0"/>
                                          </p:stCondLst>
                                        </p:cTn>
                                        <p:tgtEl>
                                          <p:spTgt spid="202"/>
                                        </p:tgtEl>
                                        <p:attrNameLst>
                                          <p:attrName>style.visibility</p:attrName>
                                        </p:attrNameLst>
                                      </p:cBhvr>
                                      <p:to>
                                        <p:strVal val="visible"/>
                                      </p:to>
                                    </p:set>
                                    <p:animEffect filter="fade" transition="in">
                                      <p:cBhvr additive="repl">
                                        <p:cTn id="610" dur="1000"/>
                                        <p:tgtEl>
                                          <p:spTgt spid="202"/>
                                        </p:tgtEl>
                                      </p:cBhvr>
                                    </p:animEffect>
                                  </p:childTnLst>
                                </p:cTn>
                              </p:par>
                              <p:par>
                                <p:cTn id="611" nodeType="withEffect" fill="hold" presetClass="path" presetID="64">
                                  <p:stCondLst>
                                    <p:cond delay="1000"/>
                                  </p:stCondLst>
                                  <p:childTnLst>
                                    <p:animMotion origin="layout" path="M 0 0.046295166 L 0 -1.1302807E-006 E">
                                      <p:cBhvr>
                                        <p:cTn id="612" dur="1000" fill="hold"/>
                                        <p:tgtEl>
                                          <p:spTgt spid="202"/>
                                        </p:tgtEl>
                                        <p:attrNameLst>
                                          <p:attrName>ppt_x</p:attrName>
                                          <p:attrName>ppt_y</p:attrName>
                                        </p:attrNameLst>
                                      </p:cBhvr>
                                    </p:animMotion>
                                  </p:childTnLst>
                                </p:cTn>
                              </p:par>
                              <p:par>
                                <p:cTn id="613" nodeType="withEffect" fill="hold" presetClass="entr" presetID="10">
                                  <p:stCondLst>
                                    <p:cond delay="1140"/>
                                  </p:stCondLst>
                                  <p:childTnLst>
                                    <p:set>
                                      <p:cBhvr>
                                        <p:cTn id="614" dur="1" fill="hold">
                                          <p:stCondLst>
                                            <p:cond delay="0"/>
                                          </p:stCondLst>
                                        </p:cTn>
                                        <p:tgtEl>
                                          <p:spTgt spid="203"/>
                                        </p:tgtEl>
                                        <p:attrNameLst>
                                          <p:attrName>style.visibility</p:attrName>
                                        </p:attrNameLst>
                                      </p:cBhvr>
                                      <p:to>
                                        <p:strVal val="visible"/>
                                      </p:to>
                                    </p:set>
                                    <p:animEffect filter="fade" transition="in">
                                      <p:cBhvr additive="repl">
                                        <p:cTn id="615" dur="1000"/>
                                        <p:tgtEl>
                                          <p:spTgt spid="203"/>
                                        </p:tgtEl>
                                      </p:cBhvr>
                                    </p:animEffect>
                                  </p:childTnLst>
                                </p:cTn>
                              </p:par>
                              <p:par>
                                <p:cTn id="616" nodeType="withEffect" fill="hold" presetClass="path" presetID="64">
                                  <p:stCondLst>
                                    <p:cond delay="1140"/>
                                  </p:stCondLst>
                                  <p:childTnLst>
                                    <p:animMotion origin="layout" path="M -1.6212464E-006 0.046296295 L -1.6212464E-006 0 E">
                                      <p:cBhvr>
                                        <p:cTn id="617" dur="1000" fill="hold"/>
                                        <p:tgtEl>
                                          <p:spTgt spid="203"/>
                                        </p:tgtEl>
                                        <p:attrNameLst>
                                          <p:attrName>ppt_x</p:attrName>
                                          <p:attrName>ppt_y</p:attrName>
                                        </p:attrNameLst>
                                      </p:cBhvr>
                                    </p:animMotion>
                                  </p:childTnLst>
                                </p:cTn>
                              </p:par>
                              <p:par>
                                <p:cTn id="618" nodeType="withEffect" fill="hold" presetClass="entr" presetID="10">
                                  <p:stCondLst>
                                    <p:cond delay="1140"/>
                                  </p:stCondLst>
                                  <p:childTnLst>
                                    <p:set>
                                      <p:cBhvr>
                                        <p:cTn id="619" dur="1" fill="hold">
                                          <p:stCondLst>
                                            <p:cond delay="0"/>
                                          </p:stCondLst>
                                        </p:cTn>
                                        <p:tgtEl>
                                          <p:spTgt spid="204"/>
                                        </p:tgtEl>
                                        <p:attrNameLst>
                                          <p:attrName>style.visibility</p:attrName>
                                        </p:attrNameLst>
                                      </p:cBhvr>
                                      <p:to>
                                        <p:strVal val="visible"/>
                                      </p:to>
                                    </p:set>
                                    <p:animEffect filter="fade" transition="in">
                                      <p:cBhvr additive="repl">
                                        <p:cTn id="620" dur="1000"/>
                                        <p:tgtEl>
                                          <p:spTgt spid="204"/>
                                        </p:tgtEl>
                                      </p:cBhvr>
                                    </p:animEffect>
                                  </p:childTnLst>
                                </p:cTn>
                              </p:par>
                              <p:par>
                                <p:cTn id="621" nodeType="withEffect" fill="hold" presetClass="path" presetID="64">
                                  <p:stCondLst>
                                    <p:cond delay="1140"/>
                                  </p:stCondLst>
                                  <p:childTnLst>
                                    <p:animMotion origin="layout" path="M -1.6212464E-006 0.046296295 L -1.6212464E-006 0 E">
                                      <p:cBhvr>
                                        <p:cTn id="622" dur="1000" fill="hold"/>
                                        <p:tgtEl>
                                          <p:spTgt spid="204"/>
                                        </p:tgtEl>
                                        <p:attrNameLst>
                                          <p:attrName>ppt_x</p:attrName>
                                          <p:attrName>ppt_y</p:attrName>
                                        </p:attrNameLst>
                                      </p:cBhvr>
                                    </p:animMotion>
                                  </p:childTnLst>
                                </p:cTn>
                              </p:par>
                              <p:par>
                                <p:cTn id="623" nodeType="withEffect" fill="hold" presetClass="entr" presetID="10">
                                  <p:stCondLst>
                                    <p:cond delay="1140"/>
                                  </p:stCondLst>
                                  <p:childTnLst>
                                    <p:set>
                                      <p:cBhvr>
                                        <p:cTn id="624" dur="1" fill="hold">
                                          <p:stCondLst>
                                            <p:cond delay="0"/>
                                          </p:stCondLst>
                                        </p:cTn>
                                        <p:tgtEl>
                                          <p:spTgt spid="206"/>
                                        </p:tgtEl>
                                        <p:attrNameLst>
                                          <p:attrName>style.visibility</p:attrName>
                                        </p:attrNameLst>
                                      </p:cBhvr>
                                      <p:to>
                                        <p:strVal val="visible"/>
                                      </p:to>
                                    </p:set>
                                    <p:animEffect filter="fade" transition="in">
                                      <p:cBhvr additive="repl">
                                        <p:cTn id="625" dur="1000"/>
                                        <p:tgtEl>
                                          <p:spTgt spid="206"/>
                                        </p:tgtEl>
                                      </p:cBhvr>
                                    </p:animEffect>
                                  </p:childTnLst>
                                </p:cTn>
                              </p:par>
                              <p:par>
                                <p:cTn id="626" nodeType="withEffect" fill="hold" presetClass="path" presetID="64">
                                  <p:stCondLst>
                                    <p:cond delay="1140"/>
                                  </p:stCondLst>
                                  <p:childTnLst>
                                    <p:animMotion origin="layout" path="M -1.6212464E-006 0.046295166 L -1.6212464E-006 -1.1302807E-006 E">
                                      <p:cBhvr>
                                        <p:cTn id="627" dur="1000" fill="hold"/>
                                        <p:tgtEl>
                                          <p:spTgt spid="206"/>
                                        </p:tgtEl>
                                        <p:attrNameLst>
                                          <p:attrName>ppt_x</p:attrName>
                                          <p:attrName>ppt_y</p:attrName>
                                        </p:attrNameLst>
                                      </p:cBhvr>
                                    </p:animMotion>
                                  </p:childTnLst>
                                </p:cTn>
                              </p:par>
                              <p:par>
                                <p:cTn id="628" nodeType="withEffect" fill="hold" presetClass="entr" presetID="10">
                                  <p:stCondLst>
                                    <p:cond delay="1280"/>
                                  </p:stCondLst>
                                  <p:childTnLst>
                                    <p:set>
                                      <p:cBhvr>
                                        <p:cTn id="629" dur="1" fill="hold">
                                          <p:stCondLst>
                                            <p:cond delay="0"/>
                                          </p:stCondLst>
                                        </p:cTn>
                                        <p:tgtEl>
                                          <p:spTgt spid="207"/>
                                        </p:tgtEl>
                                        <p:attrNameLst>
                                          <p:attrName>style.visibility</p:attrName>
                                        </p:attrNameLst>
                                      </p:cBhvr>
                                      <p:to>
                                        <p:strVal val="visible"/>
                                      </p:to>
                                    </p:set>
                                    <p:animEffect filter="fade" transition="in">
                                      <p:cBhvr additive="repl">
                                        <p:cTn id="630" dur="1000"/>
                                        <p:tgtEl>
                                          <p:spTgt spid="207"/>
                                        </p:tgtEl>
                                      </p:cBhvr>
                                    </p:animEffect>
                                  </p:childTnLst>
                                </p:cTn>
                              </p:par>
                              <p:par>
                                <p:cTn id="631" nodeType="withEffect" fill="hold" presetClass="path" presetID="64">
                                  <p:stCondLst>
                                    <p:cond delay="1280"/>
                                  </p:stCondLst>
                                  <p:childTnLst>
                                    <p:animMotion origin="layout" path="M 1.9391377E-006 0.046296295 L 1.9391377E-006 0 E">
                                      <p:cBhvr>
                                        <p:cTn id="632" dur="1000" fill="hold"/>
                                        <p:tgtEl>
                                          <p:spTgt spid="207"/>
                                        </p:tgtEl>
                                        <p:attrNameLst>
                                          <p:attrName>ppt_x</p:attrName>
                                          <p:attrName>ppt_y</p:attrName>
                                        </p:attrNameLst>
                                      </p:cBhvr>
                                    </p:animMotion>
                                  </p:childTnLst>
                                </p:cTn>
                              </p:par>
                              <p:par>
                                <p:cTn id="633" nodeType="withEffect" fill="hold" presetClass="entr" presetID="10">
                                  <p:stCondLst>
                                    <p:cond delay="1280"/>
                                  </p:stCondLst>
                                  <p:childTnLst>
                                    <p:set>
                                      <p:cBhvr>
                                        <p:cTn id="634" dur="1" fill="hold">
                                          <p:stCondLst>
                                            <p:cond delay="0"/>
                                          </p:stCondLst>
                                        </p:cTn>
                                        <p:tgtEl>
                                          <p:spTgt spid="208"/>
                                        </p:tgtEl>
                                        <p:attrNameLst>
                                          <p:attrName>style.visibility</p:attrName>
                                        </p:attrNameLst>
                                      </p:cBhvr>
                                      <p:to>
                                        <p:strVal val="visible"/>
                                      </p:to>
                                    </p:set>
                                    <p:animEffect filter="fade" transition="in">
                                      <p:cBhvr additive="repl">
                                        <p:cTn id="635" dur="1000"/>
                                        <p:tgtEl>
                                          <p:spTgt spid="208"/>
                                        </p:tgtEl>
                                      </p:cBhvr>
                                    </p:animEffect>
                                  </p:childTnLst>
                                </p:cTn>
                              </p:par>
                              <p:par>
                                <p:cTn id="636" nodeType="withEffect" fill="hold" presetClass="path" presetID="64">
                                  <p:stCondLst>
                                    <p:cond delay="1280"/>
                                  </p:stCondLst>
                                  <p:childTnLst>
                                    <p:animMotion origin="layout" path="M 1.9391377E-006 0.046296295 L 1.9391377E-006 0 E">
                                      <p:cBhvr>
                                        <p:cTn id="637" dur="1000" fill="hold"/>
                                        <p:tgtEl>
                                          <p:spTgt spid="208"/>
                                        </p:tgtEl>
                                        <p:attrNameLst>
                                          <p:attrName>ppt_x</p:attrName>
                                          <p:attrName>ppt_y</p:attrName>
                                        </p:attrNameLst>
                                      </p:cBhvr>
                                    </p:animMotion>
                                  </p:childTnLst>
                                </p:cTn>
                              </p:par>
                              <p:par>
                                <p:cTn id="638" nodeType="withEffect" fill="hold" presetClass="entr" presetID="10">
                                  <p:stCondLst>
                                    <p:cond delay="1280"/>
                                  </p:stCondLst>
                                  <p:childTnLst>
                                    <p:set>
                                      <p:cBhvr>
                                        <p:cTn id="639" dur="1" fill="hold">
                                          <p:stCondLst>
                                            <p:cond delay="0"/>
                                          </p:stCondLst>
                                        </p:cTn>
                                        <p:tgtEl>
                                          <p:spTgt spid="209"/>
                                        </p:tgtEl>
                                        <p:attrNameLst>
                                          <p:attrName>style.visibility</p:attrName>
                                        </p:attrNameLst>
                                      </p:cBhvr>
                                      <p:to>
                                        <p:strVal val="visible"/>
                                      </p:to>
                                    </p:set>
                                    <p:animEffect filter="fade" transition="in">
                                      <p:cBhvr additive="repl">
                                        <p:cTn id="640" dur="1000"/>
                                        <p:tgtEl>
                                          <p:spTgt spid="209"/>
                                        </p:tgtEl>
                                      </p:cBhvr>
                                    </p:animEffect>
                                  </p:childTnLst>
                                </p:cTn>
                              </p:par>
                              <p:par>
                                <p:cTn id="641" nodeType="withEffect" fill="hold" presetClass="path" presetID="64">
                                  <p:stCondLst>
                                    <p:cond delay="1280"/>
                                  </p:stCondLst>
                                  <p:childTnLst>
                                    <p:animMotion origin="layout" path="M 1.9391377E-006 0.046296295 L 1.9391377E-006 0 E">
                                      <p:cBhvr>
                                        <p:cTn id="642" dur="1000" fill="hold"/>
                                        <p:tgtEl>
                                          <p:spTgt spid="209"/>
                                        </p:tgtEl>
                                        <p:attrNameLst>
                                          <p:attrName>ppt_x</p:attrName>
                                          <p:attrName>ppt_y</p:attrName>
                                        </p:attrNameLst>
                                      </p:cBhvr>
                                    </p:animMotion>
                                  </p:childTnLst>
                                </p:cTn>
                              </p:par>
                              <p:par>
                                <p:cTn id="643" nodeType="withEffect" fill="hold" presetClass="entr" presetID="10">
                                  <p:stCondLst>
                                    <p:cond delay="1420"/>
                                  </p:stCondLst>
                                  <p:childTnLst>
                                    <p:set>
                                      <p:cBhvr>
                                        <p:cTn id="644" dur="1" fill="hold">
                                          <p:stCondLst>
                                            <p:cond delay="0"/>
                                          </p:stCondLst>
                                        </p:cTn>
                                        <p:tgtEl>
                                          <p:spTgt spid="210"/>
                                        </p:tgtEl>
                                        <p:attrNameLst>
                                          <p:attrName>style.visibility</p:attrName>
                                        </p:attrNameLst>
                                      </p:cBhvr>
                                      <p:to>
                                        <p:strVal val="visible"/>
                                      </p:to>
                                    </p:set>
                                    <p:animEffect filter="fade" transition="in">
                                      <p:cBhvr additive="repl">
                                        <p:cTn id="645" dur="1000"/>
                                        <p:tgtEl>
                                          <p:spTgt spid="210"/>
                                        </p:tgtEl>
                                      </p:cBhvr>
                                    </p:animEffect>
                                  </p:childTnLst>
                                </p:cTn>
                              </p:par>
                              <p:par>
                                <p:cTn id="646" nodeType="withEffect" fill="hold" presetClass="path" presetID="64">
                                  <p:stCondLst>
                                    <p:cond delay="1420"/>
                                  </p:stCondLst>
                                  <p:childTnLst>
                                    <p:animMotion origin="layout" path="M 3.1789145E-007 0.046296295 L 3.1789145E-007 0 E">
                                      <p:cBhvr>
                                        <p:cTn id="647" dur="1000" fill="hold"/>
                                        <p:tgtEl>
                                          <p:spTgt spid="210"/>
                                        </p:tgtEl>
                                        <p:attrNameLst>
                                          <p:attrName>ppt_x</p:attrName>
                                          <p:attrName>ppt_y</p:attrName>
                                        </p:attrNameLst>
                                      </p:cBhvr>
                                    </p:animMotion>
                                  </p:childTnLst>
                                </p:cTn>
                              </p:par>
                              <p:par>
                                <p:cTn id="648" nodeType="withEffect" fill="hold" presetClass="entr" presetID="10">
                                  <p:stCondLst>
                                    <p:cond delay="1420"/>
                                  </p:stCondLst>
                                  <p:childTnLst>
                                    <p:set>
                                      <p:cBhvr>
                                        <p:cTn id="649" dur="1" fill="hold">
                                          <p:stCondLst>
                                            <p:cond delay="0"/>
                                          </p:stCondLst>
                                        </p:cTn>
                                        <p:tgtEl>
                                          <p:spTgt spid="211"/>
                                        </p:tgtEl>
                                        <p:attrNameLst>
                                          <p:attrName>style.visibility</p:attrName>
                                        </p:attrNameLst>
                                      </p:cBhvr>
                                      <p:to>
                                        <p:strVal val="visible"/>
                                      </p:to>
                                    </p:set>
                                    <p:animEffect filter="fade" transition="in">
                                      <p:cBhvr additive="repl">
                                        <p:cTn id="650" dur="1000"/>
                                        <p:tgtEl>
                                          <p:spTgt spid="211"/>
                                        </p:tgtEl>
                                      </p:cBhvr>
                                    </p:animEffect>
                                  </p:childTnLst>
                                </p:cTn>
                              </p:par>
                              <p:par>
                                <p:cTn id="651" nodeType="withEffect" fill="hold" presetClass="path" presetID="64">
                                  <p:stCondLst>
                                    <p:cond delay="1420"/>
                                  </p:stCondLst>
                                  <p:childTnLst>
                                    <p:animMotion origin="layout" path="M 3.1789145E-007 0.046296295 L 3.1789145E-007 0 E">
                                      <p:cBhvr>
                                        <p:cTn id="652" dur="1000" fill="hold"/>
                                        <p:tgtEl>
                                          <p:spTgt spid="211"/>
                                        </p:tgtEl>
                                        <p:attrNameLst>
                                          <p:attrName>ppt_x</p:attrName>
                                          <p:attrName>ppt_y</p:attrName>
                                        </p:attrNameLst>
                                      </p:cBhvr>
                                    </p:animMotion>
                                  </p:childTnLst>
                                </p:cTn>
                              </p:par>
                              <p:par>
                                <p:cTn id="653" nodeType="withEffect" fill="hold" presetClass="entr" presetID="10">
                                  <p:stCondLst>
                                    <p:cond delay="1420"/>
                                  </p:stCondLst>
                                  <p:childTnLst>
                                    <p:set>
                                      <p:cBhvr>
                                        <p:cTn id="654" dur="1" fill="hold">
                                          <p:stCondLst>
                                            <p:cond delay="0"/>
                                          </p:stCondLst>
                                        </p:cTn>
                                        <p:tgtEl>
                                          <p:spTgt spid="212"/>
                                        </p:tgtEl>
                                        <p:attrNameLst>
                                          <p:attrName>style.visibility</p:attrName>
                                        </p:attrNameLst>
                                      </p:cBhvr>
                                      <p:to>
                                        <p:strVal val="visible"/>
                                      </p:to>
                                    </p:set>
                                    <p:animEffect filter="fade" transition="in">
                                      <p:cBhvr additive="repl">
                                        <p:cTn id="655" dur="1000"/>
                                        <p:tgtEl>
                                          <p:spTgt spid="212"/>
                                        </p:tgtEl>
                                      </p:cBhvr>
                                    </p:animEffect>
                                  </p:childTnLst>
                                </p:cTn>
                              </p:par>
                              <p:par>
                                <p:cTn id="656" nodeType="withEffect" fill="hold" presetClass="path" presetID="64">
                                  <p:stCondLst>
                                    <p:cond delay="1420"/>
                                  </p:stCondLst>
                                  <p:childTnLst>
                                    <p:animMotion origin="layout" path="M 3.1789145E-007 0.046296295 L 3.1789145E-007 0 E">
                                      <p:cBhvr>
                                        <p:cTn id="657" dur="1000" fill="hold"/>
                                        <p:tgtEl>
                                          <p:spTgt spid="212"/>
                                        </p:tgtEl>
                                        <p:attrNameLst>
                                          <p:attrName>ppt_x</p:attrName>
                                          <p:attrName>ppt_y</p:attrName>
                                        </p:attrNameLst>
                                      </p:cBhvr>
                                    </p:animMotion>
                                  </p:childTnLst>
                                </p:cTn>
                              </p:par>
                              <p:par>
                                <p:cTn id="658" nodeType="withEffect" fill="hold" presetClass="entr" presetID="10">
                                  <p:stCondLst>
                                    <p:cond delay="1560"/>
                                  </p:stCondLst>
                                  <p:childTnLst>
                                    <p:set>
                                      <p:cBhvr>
                                        <p:cTn id="659" dur="1" fill="hold">
                                          <p:stCondLst>
                                            <p:cond delay="0"/>
                                          </p:stCondLst>
                                        </p:cTn>
                                        <p:tgtEl>
                                          <p:spTgt spid="213"/>
                                        </p:tgtEl>
                                        <p:attrNameLst>
                                          <p:attrName>style.visibility</p:attrName>
                                        </p:attrNameLst>
                                      </p:cBhvr>
                                      <p:to>
                                        <p:strVal val="visible"/>
                                      </p:to>
                                    </p:set>
                                    <p:animEffect filter="fade" transition="in">
                                      <p:cBhvr additive="repl">
                                        <p:cTn id="660" dur="1000"/>
                                        <p:tgtEl>
                                          <p:spTgt spid="213"/>
                                        </p:tgtEl>
                                      </p:cBhvr>
                                    </p:animEffect>
                                  </p:childTnLst>
                                </p:cTn>
                              </p:par>
                              <p:par>
                                <p:cTn id="661" nodeType="withEffect" fill="hold" presetClass="path" presetID="64">
                                  <p:stCondLst>
                                    <p:cond delay="1560"/>
                                  </p:stCondLst>
                                  <p:childTnLst>
                                    <p:animMotion origin="layout" path="M -1.2715658E-006 0.046296295 L -1.2715658E-006 0 E">
                                      <p:cBhvr>
                                        <p:cTn id="662" dur="1000" fill="hold"/>
                                        <p:tgtEl>
                                          <p:spTgt spid="213"/>
                                        </p:tgtEl>
                                        <p:attrNameLst>
                                          <p:attrName>ppt_x</p:attrName>
                                          <p:attrName>ppt_y</p:attrName>
                                        </p:attrNameLst>
                                      </p:cBhvr>
                                    </p:animMotion>
                                  </p:childTnLst>
                                </p:cTn>
                              </p:par>
                              <p:par>
                                <p:cTn id="663" nodeType="withEffect" fill="hold" presetClass="entr" presetID="10">
                                  <p:stCondLst>
                                    <p:cond delay="1560"/>
                                  </p:stCondLst>
                                  <p:childTnLst>
                                    <p:set>
                                      <p:cBhvr>
                                        <p:cTn id="664" dur="1" fill="hold">
                                          <p:stCondLst>
                                            <p:cond delay="0"/>
                                          </p:stCondLst>
                                        </p:cTn>
                                        <p:tgtEl>
                                          <p:spTgt spid="214"/>
                                        </p:tgtEl>
                                        <p:attrNameLst>
                                          <p:attrName>style.visibility</p:attrName>
                                        </p:attrNameLst>
                                      </p:cBhvr>
                                      <p:to>
                                        <p:strVal val="visible"/>
                                      </p:to>
                                    </p:set>
                                    <p:animEffect filter="fade" transition="in">
                                      <p:cBhvr additive="repl">
                                        <p:cTn id="665" dur="1000"/>
                                        <p:tgtEl>
                                          <p:spTgt spid="214"/>
                                        </p:tgtEl>
                                      </p:cBhvr>
                                    </p:animEffect>
                                  </p:childTnLst>
                                </p:cTn>
                              </p:par>
                              <p:par>
                                <p:cTn id="666" nodeType="withEffect" fill="hold" presetClass="path" presetID="64">
                                  <p:stCondLst>
                                    <p:cond delay="1560"/>
                                  </p:stCondLst>
                                  <p:childTnLst>
                                    <p:animMotion origin="layout" path="M -1.2715658E-006 0.046296295 L -1.2715658E-006 0 E">
                                      <p:cBhvr>
                                        <p:cTn id="667" dur="1000" fill="hold"/>
                                        <p:tgtEl>
                                          <p:spTgt spid="214"/>
                                        </p:tgtEl>
                                        <p:attrNameLst>
                                          <p:attrName>ppt_x</p:attrName>
                                          <p:attrName>ppt_y</p:attrName>
                                        </p:attrNameLst>
                                      </p:cBhvr>
                                    </p:animMotion>
                                  </p:childTnLst>
                                </p:cTn>
                              </p:par>
                              <p:par>
                                <p:cTn id="668" nodeType="withEffect" fill="hold" presetClass="entr" presetID="10">
                                  <p:stCondLst>
                                    <p:cond delay="1560"/>
                                  </p:stCondLst>
                                  <p:childTnLst>
                                    <p:set>
                                      <p:cBhvr>
                                        <p:cTn id="669" dur="1" fill="hold">
                                          <p:stCondLst>
                                            <p:cond delay="0"/>
                                          </p:stCondLst>
                                        </p:cTn>
                                        <p:tgtEl>
                                          <p:spTgt spid="215"/>
                                        </p:tgtEl>
                                        <p:attrNameLst>
                                          <p:attrName>style.visibility</p:attrName>
                                        </p:attrNameLst>
                                      </p:cBhvr>
                                      <p:to>
                                        <p:strVal val="visible"/>
                                      </p:to>
                                    </p:set>
                                    <p:animEffect filter="fade" transition="in">
                                      <p:cBhvr additive="repl">
                                        <p:cTn id="670" dur="1000"/>
                                        <p:tgtEl>
                                          <p:spTgt spid="215"/>
                                        </p:tgtEl>
                                      </p:cBhvr>
                                    </p:animEffect>
                                  </p:childTnLst>
                                </p:cTn>
                              </p:par>
                              <p:par>
                                <p:cTn id="671" nodeType="withEffect" fill="hold" presetClass="path" presetID="64">
                                  <p:stCondLst>
                                    <p:cond delay="1560"/>
                                  </p:stCondLst>
                                  <p:childTnLst>
                                    <p:animMotion origin="layout" path="M -1.2715658E-006 0.046296295 L -1.2715658E-006 0 E">
                                      <p:cBhvr>
                                        <p:cTn id="672" dur="1000" fill="hold"/>
                                        <p:tgtEl>
                                          <p:spTgt spid="215"/>
                                        </p:tgtEl>
                                        <p:attrNameLst>
                                          <p:attrName>ppt_x</p:attrName>
                                          <p:attrName>ppt_y</p:attrName>
                                        </p:attrNameLst>
                                      </p:cBhvr>
                                    </p:animMotion>
                                  </p:childTnLst>
                                </p:cTn>
                              </p:par>
                              <p:par>
                                <p:cTn id="673" nodeType="withEffect" fill="hold" presetClass="entr" presetID="10">
                                  <p:stCondLst>
                                    <p:cond delay="300"/>
                                  </p:stCondLst>
                                  <p:childTnLst>
                                    <p:set>
                                      <p:cBhvr>
                                        <p:cTn id="674" dur="1" fill="hold">
                                          <p:stCondLst>
                                            <p:cond delay="0"/>
                                          </p:stCondLst>
                                        </p:cTn>
                                        <p:tgtEl>
                                          <p:spTgt spid="216"/>
                                        </p:tgtEl>
                                        <p:attrNameLst>
                                          <p:attrName>style.visibility</p:attrName>
                                        </p:attrNameLst>
                                      </p:cBhvr>
                                      <p:to>
                                        <p:strVal val="visible"/>
                                      </p:to>
                                    </p:set>
                                    <p:animEffect filter="fade" transition="in">
                                      <p:cBhvr additive="repl">
                                        <p:cTn id="675" dur="600"/>
                                        <p:tgtEl>
                                          <p:spTgt spid="216"/>
                                        </p:tgtEl>
                                      </p:cBhvr>
                                    </p:animEffect>
                                  </p:childTnLst>
                                </p:cTn>
                              </p:par>
                              <p:par>
                                <p:cTn id="676" nodeType="withEffect" fill="hold" presetClass="path" presetID="64">
                                  <p:stCondLst>
                                    <p:cond delay="300"/>
                                  </p:stCondLst>
                                  <p:childTnLst>
                                    <p:animMotion origin="layout" path="M 0 0.04629225 L 0 -4.0478176E-006 E">
                                      <p:cBhvr>
                                        <p:cTn id="677" dur="600" fill="hold"/>
                                        <p:tgtEl>
                                          <p:spTgt spid="216"/>
                                        </p:tgtEl>
                                        <p:attrNameLst>
                                          <p:attrName>ppt_x</p:attrName>
                                          <p:attrName>ppt_y</p:attrName>
                                        </p:attrNameLst>
                                      </p:cBhvr>
                                    </p:animMotion>
                                  </p:childTnLst>
                                </p:cTn>
                              </p:par>
                              <p:par>
                                <p:cTn id="678" nodeType="withEffect" fill="hold" presetClass="entr" presetID="10">
                                  <p:stCondLst>
                                    <p:cond delay="500"/>
                                  </p:stCondLst>
                                  <p:childTnLst>
                                    <p:set>
                                      <p:cBhvr>
                                        <p:cTn id="679" dur="1" fill="hold">
                                          <p:stCondLst>
                                            <p:cond delay="0"/>
                                          </p:stCondLst>
                                        </p:cTn>
                                        <p:tgtEl>
                                          <p:spTgt spid="217"/>
                                        </p:tgtEl>
                                        <p:attrNameLst>
                                          <p:attrName>style.visibility</p:attrName>
                                        </p:attrNameLst>
                                      </p:cBhvr>
                                      <p:to>
                                        <p:strVal val="visible"/>
                                      </p:to>
                                    </p:set>
                                    <p:animEffect filter="fade" transition="in">
                                      <p:cBhvr additive="repl">
                                        <p:cTn id="680" dur="600"/>
                                        <p:tgtEl>
                                          <p:spTgt spid="217"/>
                                        </p:tgtEl>
                                      </p:cBhvr>
                                    </p:animEffect>
                                  </p:childTnLst>
                                </p:cTn>
                              </p:par>
                              <p:par>
                                <p:cTn id="681" nodeType="withEffect" fill="hold" presetClass="path" presetID="64">
                                  <p:stCondLst>
                                    <p:cond delay="500"/>
                                  </p:stCondLst>
                                  <p:childTnLst>
                                    <p:animMotion origin="layout" path="M 0 0.046296295 L 0 0 E">
                                      <p:cBhvr>
                                        <p:cTn id="682" dur="600" fill="hold"/>
                                        <p:tgtEl>
                                          <p:spTgt spid="217"/>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Rect" descr=""/>
          <p:cNvPicPr/>
          <p:nvPr/>
        </p:nvPicPr>
        <p:blipFill>
          <a:blip r:embed="rId1"/>
          <a:stretch/>
        </p:blipFill>
        <p:spPr>
          <a:xfrm>
            <a:off x="0" y="1714680"/>
            <a:ext cx="8571960" cy="8571960"/>
          </a:xfrm>
          <a:prstGeom prst="rect">
            <a:avLst/>
          </a:prstGeom>
          <a:ln>
            <a:noFill/>
          </a:ln>
        </p:spPr>
      </p:pic>
      <p:sp>
        <p:nvSpPr>
          <p:cNvPr id="224" name="CustomShape 1"/>
          <p:cNvSpPr/>
          <p:nvPr/>
        </p:nvSpPr>
        <p:spPr>
          <a:xfrm>
            <a:off x="13602960" y="1302840"/>
            <a:ext cx="1951920" cy="547560"/>
          </a:xfrm>
          <a:prstGeom prst="rect">
            <a:avLst/>
          </a:prstGeom>
          <a:noFill/>
          <a:ln>
            <a:noFill/>
          </a:ln>
        </p:spPr>
        <p:style>
          <a:lnRef idx="0"/>
          <a:fillRef idx="0"/>
          <a:effectRef idx="0"/>
          <a:fontRef idx="minor"/>
        </p:style>
      </p:sp>
      <p:sp>
        <p:nvSpPr>
          <p:cNvPr id="225" name="CustomShape 2"/>
          <p:cNvSpPr/>
          <p:nvPr/>
        </p:nvSpPr>
        <p:spPr>
          <a:xfrm>
            <a:off x="9540000" y="1650240"/>
            <a:ext cx="7800120" cy="304920"/>
          </a:xfrm>
          <a:prstGeom prst="rect">
            <a:avLst/>
          </a:prstGeom>
          <a:noFill/>
          <a:ln>
            <a:noFill/>
          </a:ln>
        </p:spPr>
        <p:style>
          <a:lnRef idx="0"/>
          <a:fillRef idx="0"/>
          <a:effectRef idx="0"/>
          <a:fontRef idx="minor"/>
        </p:style>
      </p:sp>
      <p:sp>
        <p:nvSpPr>
          <p:cNvPr id="226" name="CustomShape 3"/>
          <p:cNvSpPr/>
          <p:nvPr/>
        </p:nvSpPr>
        <p:spPr>
          <a:xfrm>
            <a:off x="12105360" y="3565800"/>
            <a:ext cx="1256760" cy="273600"/>
          </a:xfrm>
          <a:prstGeom prst="rect">
            <a:avLst/>
          </a:prstGeom>
          <a:noFill/>
          <a:ln>
            <a:noFill/>
          </a:ln>
        </p:spPr>
        <p:style>
          <a:lnRef idx="0"/>
          <a:fillRef idx="0"/>
          <a:effectRef idx="0"/>
          <a:fontRef idx="minor"/>
        </p:style>
      </p:sp>
      <p:sp>
        <p:nvSpPr>
          <p:cNvPr id="227" name="CustomShape 4"/>
          <p:cNvSpPr/>
          <p:nvPr/>
        </p:nvSpPr>
        <p:spPr>
          <a:xfrm>
            <a:off x="9540000" y="5710320"/>
            <a:ext cx="3609360" cy="466200"/>
          </a:xfrm>
          <a:prstGeom prst="rect">
            <a:avLst/>
          </a:prstGeom>
          <a:noFill/>
          <a:ln>
            <a:noFill/>
          </a:ln>
        </p:spPr>
        <p:style>
          <a:lnRef idx="0"/>
          <a:fillRef idx="0"/>
          <a:effectRef idx="0"/>
          <a:fontRef idx="minor"/>
        </p:style>
      </p:sp>
      <p:sp>
        <p:nvSpPr>
          <p:cNvPr id="228" name="CustomShape 5"/>
          <p:cNvSpPr/>
          <p:nvPr/>
        </p:nvSpPr>
        <p:spPr>
          <a:xfrm>
            <a:off x="9540000" y="6176520"/>
            <a:ext cx="7800120" cy="609840"/>
          </a:xfrm>
          <a:prstGeom prst="rect">
            <a:avLst/>
          </a:prstGeom>
          <a:noFill/>
          <a:ln>
            <a:noFill/>
          </a:ln>
        </p:spPr>
        <p:style>
          <a:lnRef idx="0"/>
          <a:fillRef idx="0"/>
          <a:effectRef idx="0"/>
          <a:fontRef idx="minor"/>
        </p:style>
      </p:sp>
      <p:sp>
        <p:nvSpPr>
          <p:cNvPr id="229" name="CustomShape 6"/>
          <p:cNvSpPr/>
          <p:nvPr/>
        </p:nvSpPr>
        <p:spPr>
          <a:xfrm>
            <a:off x="685800" y="647640"/>
            <a:ext cx="6104880" cy="279000"/>
          </a:xfrm>
          <a:prstGeom prst="rect">
            <a:avLst/>
          </a:prstGeom>
          <a:noFill/>
          <a:ln>
            <a:noFill/>
          </a:ln>
        </p:spPr>
        <p:style>
          <a:lnRef idx="0"/>
          <a:fillRef idx="0"/>
          <a:effectRef idx="0"/>
          <a:fontRef idx="minor"/>
        </p:style>
      </p:sp>
      <p:sp>
        <p:nvSpPr>
          <p:cNvPr id="230" name="CustomShape 7"/>
          <p:cNvSpPr/>
          <p:nvPr/>
        </p:nvSpPr>
        <p:spPr>
          <a:xfrm>
            <a:off x="685800" y="1752480"/>
            <a:ext cx="6104880" cy="394560"/>
          </a:xfrm>
          <a:prstGeom prst="rect">
            <a:avLst/>
          </a:prstGeom>
          <a:noFill/>
          <a:ln>
            <a:noFill/>
          </a:ln>
        </p:spPr>
        <p:style>
          <a:lnRef idx="0"/>
          <a:fillRef idx="0"/>
          <a:effectRef idx="0"/>
          <a:fontRef idx="minor"/>
        </p:style>
      </p:sp>
      <p:sp>
        <p:nvSpPr>
          <p:cNvPr id="231" name="TextShape 8"/>
          <p:cNvSpPr txBox="1"/>
          <p:nvPr/>
        </p:nvSpPr>
        <p:spPr>
          <a:xfrm>
            <a:off x="1081080" y="201960"/>
            <a:ext cx="14758920" cy="662040"/>
          </a:xfrm>
          <a:prstGeom prst="rect">
            <a:avLst/>
          </a:prstGeom>
          <a:noFill/>
          <a:ln>
            <a:noFill/>
          </a:ln>
        </p:spPr>
        <p:txBody>
          <a:bodyPr lIns="90000" rIns="90000" tIns="45000" bIns="45000">
            <a:spAutoFit/>
          </a:bodyPr>
          <a:p>
            <a:r>
              <a:rPr b="0" lang="en-IN" sz="3600" spc="-1" strike="noStrike">
                <a:latin typeface="Arial"/>
              </a:rPr>
              <a:t> </a:t>
            </a:r>
            <a:r>
              <a:rPr b="0" lang="en-IN" sz="3600" spc="-1" strike="noStrike">
                <a:latin typeface="Arial"/>
              </a:rPr>
              <a:t>Create the EKS cluster, Install AWS CLI, Kubectl and Terraform:</a:t>
            </a:r>
            <a:endParaRPr b="0" lang="en-IN" sz="3600" spc="-1" strike="noStrike">
              <a:latin typeface="Arial"/>
            </a:endParaRPr>
          </a:p>
        </p:txBody>
      </p:sp>
      <p:sp>
        <p:nvSpPr>
          <p:cNvPr id="232" name="TextShape 9"/>
          <p:cNvSpPr txBox="1"/>
          <p:nvPr/>
        </p:nvSpPr>
        <p:spPr>
          <a:xfrm>
            <a:off x="693360" y="1282320"/>
            <a:ext cx="15578640" cy="7621200"/>
          </a:xfrm>
          <a:prstGeom prst="rect">
            <a:avLst/>
          </a:prstGeom>
          <a:noFill/>
          <a:ln>
            <a:noFill/>
          </a:ln>
        </p:spPr>
        <p:txBody>
          <a:bodyPr lIns="90000" rIns="90000" tIns="45000" bIns="45000">
            <a:spAutoFit/>
          </a:bodyPr>
          <a:p>
            <a:r>
              <a:rPr b="0" lang="en-IN" sz="2800" spc="-1" strike="noStrike">
                <a:latin typeface="Arial"/>
              </a:rPr>
              <a:t>1: Create a new AWS EC2 Instance</a:t>
            </a:r>
            <a:endParaRPr b="0" lang="en-IN" sz="2800" spc="-1" strike="noStrike">
              <a:latin typeface="Arial"/>
            </a:endParaRPr>
          </a:p>
          <a:p>
            <a:endParaRPr b="0" lang="en-IN" sz="2800" spc="-1" strike="noStrike">
              <a:latin typeface="Arial"/>
            </a:endParaRPr>
          </a:p>
          <a:p>
            <a:r>
              <a:rPr b="0" lang="en-IN" sz="2800" spc="-1" strike="noStrike">
                <a:latin typeface="Arial"/>
                <a:ea typeface="Microsoft YaHei"/>
              </a:rPr>
              <a:t>2: Install AWS CLI on the above </a:t>
            </a:r>
            <a:r>
              <a:rPr b="0" lang="en-IN" sz="2800" spc="-1" strike="noStrike">
                <a:latin typeface="Arial"/>
              </a:rPr>
              <a:t>EC2 Instance</a:t>
            </a:r>
            <a:endParaRPr b="0" lang="en-IN" sz="2800" spc="-1" strike="noStrike">
              <a:latin typeface="Arial"/>
            </a:endParaRPr>
          </a:p>
          <a:p>
            <a:endParaRPr b="0" lang="en-IN" sz="2800" spc="-1" strike="noStrike">
              <a:latin typeface="Arial"/>
            </a:endParaRPr>
          </a:p>
          <a:p>
            <a:r>
              <a:rPr b="0" lang="en-IN" sz="2800" spc="-1" strike="noStrike">
                <a:latin typeface="Arial"/>
              </a:rPr>
              <a:t>3: Install Terraform using the below command:</a:t>
            </a:r>
            <a:endParaRPr b="0" lang="en-IN" sz="2800" spc="-1" strike="noStrike">
              <a:latin typeface="Arial"/>
            </a:endParaRPr>
          </a:p>
          <a:p>
            <a:r>
              <a:rPr b="0" lang="en-IN" sz="2800" spc="-1" strike="noStrike">
                <a:latin typeface="Arial"/>
              </a:rPr>
              <a:t>    </a:t>
            </a:r>
            <a:r>
              <a:rPr b="0" lang="en-IN" sz="2800" spc="-1" strike="noStrike">
                <a:latin typeface="Arial"/>
              </a:rPr>
              <a:t>sudo apt install terraform --classic</a:t>
            </a:r>
            <a:endParaRPr b="0" lang="en-IN" sz="2800" spc="-1" strike="noStrike">
              <a:latin typeface="Arial"/>
            </a:endParaRPr>
          </a:p>
          <a:p>
            <a:endParaRPr b="0" lang="en-IN" sz="2800" spc="-1" strike="noStrike">
              <a:latin typeface="Arial"/>
            </a:endParaRPr>
          </a:p>
          <a:p>
            <a:r>
              <a:rPr b="0" lang="en-IN" sz="2800" spc="-1" strike="noStrike">
                <a:latin typeface="Arial"/>
                <a:ea typeface="Microsoft YaHei"/>
              </a:rPr>
              <a:t>4: Install kubectl </a:t>
            </a:r>
            <a:r>
              <a:rPr b="0" lang="en-IN" sz="2800" spc="-1" strike="noStrike">
                <a:latin typeface="Arial"/>
              </a:rPr>
              <a:t>using the below command:</a:t>
            </a:r>
            <a:endParaRPr b="0" lang="en-IN" sz="2800" spc="-1" strike="noStrike">
              <a:latin typeface="Arial"/>
            </a:endParaRPr>
          </a:p>
          <a:p>
            <a:r>
              <a:rPr b="0" lang="en-IN" sz="2800" spc="-1" strike="noStrike">
                <a:latin typeface="Arial"/>
              </a:rPr>
              <a:t>    </a:t>
            </a:r>
            <a:r>
              <a:rPr b="0" lang="en-IN" sz="2800" spc="-1" strike="noStrike">
                <a:latin typeface="Arial"/>
              </a:rPr>
              <a:t>sudo snap install kubectl –classic</a:t>
            </a:r>
            <a:endParaRPr b="0" lang="en-IN" sz="2800" spc="-1" strike="noStrike">
              <a:latin typeface="Arial"/>
            </a:endParaRPr>
          </a:p>
          <a:p>
            <a:endParaRPr b="0" lang="en-IN" sz="2800" spc="-1" strike="noStrike">
              <a:latin typeface="Arial"/>
            </a:endParaRPr>
          </a:p>
          <a:p>
            <a:r>
              <a:rPr b="0" lang="en-IN" sz="2800" spc="-1" strike="noStrike">
                <a:latin typeface="Arial"/>
              </a:rPr>
              <a:t>5: Create 3 tf files for our terraform script. Which is the main.tf , output.tf and variable.tf.</a:t>
            </a:r>
            <a:endParaRPr b="0" lang="en-IN" sz="2800" spc="-1" strike="noStrike">
              <a:latin typeface="Arial"/>
            </a:endParaRPr>
          </a:p>
          <a:p>
            <a:endParaRPr b="0" lang="en-IN" sz="2800" spc="-1" strike="noStrike">
              <a:latin typeface="Arial"/>
            </a:endParaRPr>
          </a:p>
          <a:p>
            <a:r>
              <a:rPr b="0" lang="en-IN" sz="2800" spc="-1" strike="noStrike">
                <a:latin typeface="Arial"/>
              </a:rPr>
              <a:t>6: Make sure to run the commands in the order given below:</a:t>
            </a:r>
            <a:endParaRPr b="0" lang="en-IN" sz="2800" spc="-1" strike="noStrike">
              <a:latin typeface="Arial"/>
            </a:endParaRPr>
          </a:p>
          <a:p>
            <a:r>
              <a:rPr b="0" lang="en-IN" sz="2800" spc="-1" strike="noStrike">
                <a:latin typeface="Arial"/>
              </a:rPr>
              <a:t>     </a:t>
            </a:r>
            <a:r>
              <a:rPr b="0" lang="en-IN" sz="2800" spc="-1" strike="noStrike">
                <a:latin typeface="Arial"/>
              </a:rPr>
              <a:t>terraform init : to initialize the project</a:t>
            </a:r>
            <a:endParaRPr b="0" lang="en-IN" sz="2800" spc="-1" strike="noStrike">
              <a:latin typeface="Arial"/>
            </a:endParaRPr>
          </a:p>
          <a:p>
            <a:r>
              <a:rPr b="0" lang="en-IN" sz="2800" spc="-1" strike="noStrike">
                <a:latin typeface="Arial"/>
              </a:rPr>
              <a:t>     </a:t>
            </a:r>
            <a:r>
              <a:rPr b="0" lang="en-IN" sz="2800" spc="-1" strike="noStrike">
                <a:latin typeface="Arial"/>
              </a:rPr>
              <a:t>terraform plan : Prepares an execution plan</a:t>
            </a:r>
            <a:endParaRPr b="0" lang="en-IN" sz="2800" spc="-1" strike="noStrike">
              <a:latin typeface="Arial"/>
            </a:endParaRPr>
          </a:p>
          <a:p>
            <a:r>
              <a:rPr b="0" lang="en-IN" sz="2800" spc="-1" strike="noStrike">
                <a:latin typeface="Arial"/>
              </a:rPr>
              <a:t>     </a:t>
            </a:r>
            <a:r>
              <a:rPr b="0" lang="en-IN" sz="2800" spc="-1" strike="noStrike">
                <a:latin typeface="Arial"/>
              </a:rPr>
              <a:t>terraform apply: Executes the plan and actually deploys the infrastructure</a:t>
            </a:r>
            <a:endParaRPr b="0" lang="en-IN" sz="2800" spc="-1" strike="noStrike">
              <a:latin typeface="Arial"/>
            </a:endParaRPr>
          </a:p>
          <a:p>
            <a:r>
              <a:rPr b="0" lang="en-IN" sz="2800" spc="-1" strike="noStrike">
                <a:latin typeface="Arial"/>
              </a:rPr>
              <a:t>     </a:t>
            </a:r>
            <a:r>
              <a:rPr b="0" lang="en-IN" sz="2800" spc="-1" strike="noStrike">
                <a:latin typeface="Arial"/>
              </a:rPr>
              <a:t>kubectl get nodes: to check the deployment and pod status </a:t>
            </a:r>
            <a:endParaRPr b="0" lang="en-IN" sz="2800" spc="-1" strike="noStrike">
              <a:latin typeface="Arial"/>
            </a:endParaRPr>
          </a:p>
          <a:p>
            <a:endParaRPr b="0" lang="en-IN" sz="2800" spc="-1" strike="noStrike">
              <a:latin typeface="Arial"/>
            </a:endParaRPr>
          </a:p>
          <a:p>
            <a:endParaRPr b="0" lang="en-IN" sz="2800" spc="-1" strike="noStrike">
              <a:latin typeface="Arial"/>
            </a:endParaRPr>
          </a:p>
        </p:txBody>
      </p:sp>
    </p:spTree>
  </p:cSld>
  <mc:AlternateContent>
    <mc:Choice Requires="p14">
      <p:transition spd="med" p14:dur="700">
        <p:push dir="u"/>
      </p:transition>
    </mc:Choice>
    <mc:Fallback>
      <p:transition spd="med">
        <p:push dir="u"/>
      </p:transition>
    </mc:Fallback>
  </mc:AlternateContent>
  <p:timing>
    <p:tnLst>
      <p:par>
        <p:cTn id="683" dur="indefinite" restart="never" nodeType="tmRoot">
          <p:childTnLst>
            <p:seq>
              <p:cTn id="684" dur="indefinite" nodeType="mainSeq">
                <p:childTnLst>
                  <p:par>
                    <p:cTn id="685" fill="hold">
                      <p:stCondLst>
                        <p:cond delay="0"/>
                      </p:stCondLst>
                      <p:childTnLst>
                        <p:par>
                          <p:cTn id="686" fill="hold">
                            <p:stCondLst>
                              <p:cond delay="0"/>
                            </p:stCondLst>
                            <p:childTnLst>
                              <p:par>
                                <p:cTn id="687" nodeType="withEffect" fill="hold" presetClass="entr" presetID="10">
                                  <p:stCondLst>
                                    <p:cond delay="0"/>
                                  </p:stCondLst>
                                  <p:childTnLst>
                                    <p:set>
                                      <p:cBhvr>
                                        <p:cTn id="688" dur="1" fill="hold">
                                          <p:stCondLst>
                                            <p:cond delay="0"/>
                                          </p:stCondLst>
                                        </p:cTn>
                                        <p:tgtEl>
                                          <p:spTgt spid="223"/>
                                        </p:tgtEl>
                                        <p:attrNameLst>
                                          <p:attrName>style.visibility</p:attrName>
                                        </p:attrNameLst>
                                      </p:cBhvr>
                                      <p:to>
                                        <p:strVal val="visible"/>
                                      </p:to>
                                    </p:set>
                                    <p:animEffect filter="fade" transition="in">
                                      <p:cBhvr additive="repl">
                                        <p:cTn id="689" dur="1200"/>
                                        <p:tgtEl>
                                          <p:spTgt spid="223"/>
                                        </p:tgtEl>
                                      </p:cBhvr>
                                    </p:animEffect>
                                  </p:childTnLst>
                                </p:cTn>
                              </p:par>
                              <p:par>
                                <p:cTn id="690" nodeType="withEffect" fill="hold" presetClass="path" presetID="64">
                                  <p:stCondLst>
                                    <p:cond delay="0"/>
                                  </p:stCondLst>
                                  <p:childTnLst>
                                    <p:animMotion origin="layout" path="M 0 0.074074075 L 0 0 E">
                                      <p:cBhvr>
                                        <p:cTn id="691" dur="1200" fill="hold"/>
                                        <p:tgtEl>
                                          <p:spTgt spid="223"/>
                                        </p:tgtEl>
                                        <p:attrNameLst>
                                          <p:attrName>ppt_x</p:attrName>
                                          <p:attrName>ppt_y</p:attrName>
                                        </p:attrNameLst>
                                      </p:cBhvr>
                                    </p:animMotion>
                                  </p:childTnLst>
                                </p:cTn>
                              </p:par>
                              <p:par>
                                <p:cTn id="692" nodeType="withEffect" fill="hold" presetClass="entr" presetID="10">
                                  <p:stCondLst>
                                    <p:cond delay="1000"/>
                                  </p:stCondLst>
                                  <p:childTnLst>
                                    <p:set>
                                      <p:cBhvr>
                                        <p:cTn id="693" dur="1" fill="hold">
                                          <p:stCondLst>
                                            <p:cond delay="0"/>
                                          </p:stCondLst>
                                        </p:cTn>
                                        <p:tgtEl>
                                          <p:spTgt spid="224"/>
                                        </p:tgtEl>
                                        <p:attrNameLst>
                                          <p:attrName>style.visibility</p:attrName>
                                        </p:attrNameLst>
                                      </p:cBhvr>
                                      <p:to>
                                        <p:strVal val="visible"/>
                                      </p:to>
                                    </p:set>
                                    <p:animEffect filter="fade" transition="in">
                                      <p:cBhvr additive="repl">
                                        <p:cTn id="694" dur="1000"/>
                                        <p:tgtEl>
                                          <p:spTgt spid="224"/>
                                        </p:tgtEl>
                                      </p:cBhvr>
                                    </p:animEffect>
                                  </p:childTnLst>
                                </p:cTn>
                              </p:par>
                              <p:par>
                                <p:cTn id="695" nodeType="withEffect" fill="hold" presetClass="path" presetID="64">
                                  <p:stCondLst>
                                    <p:cond delay="1000"/>
                                  </p:stCondLst>
                                  <p:childTnLst>
                                    <p:animMotion origin="layout" path="M 3.1789145E-007 0.046297453 L 3.1789145E-007 1.1585377E-006 E">
                                      <p:cBhvr>
                                        <p:cTn id="696" dur="1000" fill="hold"/>
                                        <p:tgtEl>
                                          <p:spTgt spid="224"/>
                                        </p:tgtEl>
                                        <p:attrNameLst>
                                          <p:attrName>ppt_x</p:attrName>
                                          <p:attrName>ppt_y</p:attrName>
                                        </p:attrNameLst>
                                      </p:cBhvr>
                                    </p:animMotion>
                                  </p:childTnLst>
                                </p:cTn>
                              </p:par>
                              <p:par>
                                <p:cTn id="697" nodeType="withEffect" fill="hold" presetClass="entr" presetID="10">
                                  <p:stCondLst>
                                    <p:cond delay="1140"/>
                                  </p:stCondLst>
                                  <p:childTnLst>
                                    <p:set>
                                      <p:cBhvr>
                                        <p:cTn id="698" dur="1" fill="hold">
                                          <p:stCondLst>
                                            <p:cond delay="0"/>
                                          </p:stCondLst>
                                        </p:cTn>
                                        <p:tgtEl>
                                          <p:spTgt spid="225"/>
                                        </p:tgtEl>
                                        <p:attrNameLst>
                                          <p:attrName>style.visibility</p:attrName>
                                        </p:attrNameLst>
                                      </p:cBhvr>
                                      <p:to>
                                        <p:strVal val="visible"/>
                                      </p:to>
                                    </p:set>
                                    <p:animEffect filter="fade" transition="in">
                                      <p:cBhvr additive="repl">
                                        <p:cTn id="699" dur="1000"/>
                                        <p:tgtEl>
                                          <p:spTgt spid="225"/>
                                        </p:tgtEl>
                                      </p:cBhvr>
                                    </p:animEffect>
                                  </p:childTnLst>
                                </p:cTn>
                              </p:par>
                              <p:par>
                                <p:cTn id="700" nodeType="withEffect" fill="hold" presetClass="path" presetID="64">
                                  <p:stCondLst>
                                    <p:cond delay="1140"/>
                                  </p:stCondLst>
                                  <p:childTnLst>
                                    <p:animMotion origin="layout" path="M 1.9391377E-006 0.04629224 L 1.9391377E-006 -4.054882E-006 E">
                                      <p:cBhvr>
                                        <p:cTn id="701" dur="1000" fill="hold"/>
                                        <p:tgtEl>
                                          <p:spTgt spid="225"/>
                                        </p:tgtEl>
                                        <p:attrNameLst>
                                          <p:attrName>ppt_x</p:attrName>
                                          <p:attrName>ppt_y</p:attrName>
                                        </p:attrNameLst>
                                      </p:cBhvr>
                                    </p:animMotion>
                                  </p:childTnLst>
                                </p:cTn>
                              </p:par>
                              <p:par>
                                <p:cTn id="702" nodeType="withEffect" fill="hold" presetClass="entr" presetID="10">
                                  <p:stCondLst>
                                    <p:cond delay="1280"/>
                                  </p:stCondLst>
                                  <p:childTnLst>
                                    <p:set>
                                      <p:cBhvr>
                                        <p:cTn id="703" dur="1" fill="hold">
                                          <p:stCondLst>
                                            <p:cond delay="0"/>
                                          </p:stCondLst>
                                        </p:cTn>
                                        <p:tgtEl>
                                          <p:spTgt spid="226"/>
                                        </p:tgtEl>
                                        <p:attrNameLst>
                                          <p:attrName>style.visibility</p:attrName>
                                        </p:attrNameLst>
                                      </p:cBhvr>
                                      <p:to>
                                        <p:strVal val="visible"/>
                                      </p:to>
                                    </p:set>
                                    <p:animEffect filter="fade" transition="in">
                                      <p:cBhvr additive="repl">
                                        <p:cTn id="704" dur="1000"/>
                                        <p:tgtEl>
                                          <p:spTgt spid="226"/>
                                        </p:tgtEl>
                                      </p:cBhvr>
                                    </p:animEffect>
                                  </p:childTnLst>
                                </p:cTn>
                              </p:par>
                              <p:par>
                                <p:cTn id="705" nodeType="withEffect" fill="hold" presetClass="path" presetID="64">
                                  <p:stCondLst>
                                    <p:cond delay="1280"/>
                                  </p:stCondLst>
                                  <p:childTnLst>
                                    <p:animMotion origin="layout" path="M 3.1789145E-007 0.04629166 L 3.1789145E-007 -4.6341506E-006 E">
                                      <p:cBhvr>
                                        <p:cTn id="706" dur="1000" fill="hold"/>
                                        <p:tgtEl>
                                          <p:spTgt spid="226"/>
                                        </p:tgtEl>
                                        <p:attrNameLst>
                                          <p:attrName>ppt_x</p:attrName>
                                          <p:attrName>ppt_y</p:attrName>
                                        </p:attrNameLst>
                                      </p:cBhvr>
                                    </p:animMotion>
                                  </p:childTnLst>
                                </p:cTn>
                              </p:par>
                              <p:par>
                                <p:cTn id="707" nodeType="withEffect" fill="hold" presetClass="entr" presetID="10">
                                  <p:stCondLst>
                                    <p:cond delay="1280"/>
                                  </p:stCondLst>
                                  <p:childTnLst>
                                    <p:set>
                                      <p:cBhvr>
                                        <p:cTn id="708" dur="1" fill="hold">
                                          <p:stCondLst>
                                            <p:cond delay="0"/>
                                          </p:stCondLst>
                                        </p:cTn>
                                        <p:tgtEl>
                                          <p:spTgt spid="227"/>
                                        </p:tgtEl>
                                        <p:attrNameLst>
                                          <p:attrName>style.visibility</p:attrName>
                                        </p:attrNameLst>
                                      </p:cBhvr>
                                      <p:to>
                                        <p:strVal val="visible"/>
                                      </p:to>
                                    </p:set>
                                    <p:animEffect filter="fade" transition="in">
                                      <p:cBhvr additive="repl">
                                        <p:cTn id="709" dur="1000"/>
                                        <p:tgtEl>
                                          <p:spTgt spid="227"/>
                                        </p:tgtEl>
                                      </p:cBhvr>
                                    </p:animEffect>
                                  </p:childTnLst>
                                </p:cTn>
                              </p:par>
                              <p:par>
                                <p:cTn id="710" nodeType="withEffect" fill="hold" presetClass="path" presetID="64">
                                  <p:stCondLst>
                                    <p:cond delay="1280"/>
                                  </p:stCondLst>
                                  <p:childTnLst>
                                    <p:animMotion origin="layout" path="M 1.9391377E-006 0.046296295 L 1.9391377E-006 0 E">
                                      <p:cBhvr>
                                        <p:cTn id="711" dur="1000" fill="hold"/>
                                        <p:tgtEl>
                                          <p:spTgt spid="227"/>
                                        </p:tgtEl>
                                        <p:attrNameLst>
                                          <p:attrName>ppt_x</p:attrName>
                                          <p:attrName>ppt_y</p:attrName>
                                        </p:attrNameLst>
                                      </p:cBhvr>
                                    </p:animMotion>
                                  </p:childTnLst>
                                </p:cTn>
                              </p:par>
                              <p:par>
                                <p:cTn id="712" nodeType="withEffect" fill="hold" presetClass="entr" presetID="10">
                                  <p:stCondLst>
                                    <p:cond delay="1700"/>
                                  </p:stCondLst>
                                  <p:childTnLst>
                                    <p:set>
                                      <p:cBhvr>
                                        <p:cTn id="713" dur="1" fill="hold">
                                          <p:stCondLst>
                                            <p:cond delay="0"/>
                                          </p:stCondLst>
                                        </p:cTn>
                                        <p:tgtEl>
                                          <p:spTgt spid="228"/>
                                        </p:tgtEl>
                                        <p:attrNameLst>
                                          <p:attrName>style.visibility</p:attrName>
                                        </p:attrNameLst>
                                      </p:cBhvr>
                                      <p:to>
                                        <p:strVal val="visible"/>
                                      </p:to>
                                    </p:set>
                                    <p:animEffect filter="fade" transition="in">
                                      <p:cBhvr additive="repl">
                                        <p:cTn id="714" dur="1000"/>
                                        <p:tgtEl>
                                          <p:spTgt spid="228"/>
                                        </p:tgtEl>
                                      </p:cBhvr>
                                    </p:animEffect>
                                  </p:childTnLst>
                                </p:cTn>
                              </p:par>
                              <p:par>
                                <p:cTn id="715" nodeType="withEffect" fill="hold" presetClass="path" presetID="64">
                                  <p:stCondLst>
                                    <p:cond delay="1700"/>
                                  </p:stCondLst>
                                  <p:childTnLst>
                                    <p:animMotion origin="layout" path="M 1.9391377E-006 0.04629918 L 1.9391377E-006 2.8822158E-006 E">
                                      <p:cBhvr>
                                        <p:cTn id="716" dur="1000" fill="hold"/>
                                        <p:tgtEl>
                                          <p:spTgt spid="228"/>
                                        </p:tgtEl>
                                        <p:attrNameLst>
                                          <p:attrName>ppt_x</p:attrName>
                                          <p:attrName>ppt_y</p:attrName>
                                        </p:attrNameLst>
                                      </p:cBhvr>
                                    </p:animMotion>
                                  </p:childTnLst>
                                </p:cTn>
                              </p:par>
                              <p:par>
                                <p:cTn id="717" nodeType="withEffect" fill="hold" presetClass="entr" presetID="10">
                                  <p:stCondLst>
                                    <p:cond delay="100"/>
                                  </p:stCondLst>
                                  <p:childTnLst>
                                    <p:set>
                                      <p:cBhvr>
                                        <p:cTn id="718" dur="1" fill="hold">
                                          <p:stCondLst>
                                            <p:cond delay="0"/>
                                          </p:stCondLst>
                                        </p:cTn>
                                        <p:tgtEl>
                                          <p:spTgt spid="229"/>
                                        </p:tgtEl>
                                        <p:attrNameLst>
                                          <p:attrName>style.visibility</p:attrName>
                                        </p:attrNameLst>
                                      </p:cBhvr>
                                      <p:to>
                                        <p:strVal val="visible"/>
                                      </p:to>
                                    </p:set>
                                    <p:animEffect filter="fade" transition="in">
                                      <p:cBhvr additive="repl">
                                        <p:cTn id="719" dur="600"/>
                                        <p:tgtEl>
                                          <p:spTgt spid="229"/>
                                        </p:tgtEl>
                                      </p:cBhvr>
                                    </p:animEffect>
                                  </p:childTnLst>
                                </p:cTn>
                              </p:par>
                              <p:par>
                                <p:cTn id="720" nodeType="withEffect" fill="hold" presetClass="path" presetID="64">
                                  <p:stCondLst>
                                    <p:cond delay="100"/>
                                  </p:stCondLst>
                                  <p:childTnLst>
                                    <p:animMotion origin="layout" path="M 0 0.046296295 L 0 0 E">
                                      <p:cBhvr>
                                        <p:cTn id="721" dur="600" fill="hold"/>
                                        <p:tgtEl>
                                          <p:spTgt spid="229"/>
                                        </p:tgtEl>
                                        <p:attrNameLst>
                                          <p:attrName>ppt_x</p:attrName>
                                          <p:attrName>ppt_y</p:attrName>
                                        </p:attrNameLst>
                                      </p:cBhvr>
                                    </p:animMotion>
                                  </p:childTnLst>
                                </p:cTn>
                              </p:par>
                              <p:par>
                                <p:cTn id="722" nodeType="withEffect" fill="hold" presetClass="entr" presetID="10">
                                  <p:stCondLst>
                                    <p:cond delay="500"/>
                                  </p:stCondLst>
                                  <p:childTnLst>
                                    <p:set>
                                      <p:cBhvr>
                                        <p:cTn id="723" dur="1" fill="hold">
                                          <p:stCondLst>
                                            <p:cond delay="0"/>
                                          </p:stCondLst>
                                        </p:cTn>
                                        <p:tgtEl>
                                          <p:spTgt spid="230"/>
                                        </p:tgtEl>
                                        <p:attrNameLst>
                                          <p:attrName>style.visibility</p:attrName>
                                        </p:attrNameLst>
                                      </p:cBhvr>
                                      <p:to>
                                        <p:strVal val="visible"/>
                                      </p:to>
                                    </p:set>
                                    <p:animEffect filter="fade" transition="in">
                                      <p:cBhvr additive="repl">
                                        <p:cTn id="724" dur="600"/>
                                        <p:tgtEl>
                                          <p:spTgt spid="230"/>
                                        </p:tgtEl>
                                      </p:cBhvr>
                                    </p:animEffect>
                                  </p:childTnLst>
                                </p:cTn>
                              </p:par>
                              <p:par>
                                <p:cTn id="725" nodeType="withEffect" fill="hold" presetClass="path" presetID="64">
                                  <p:stCondLst>
                                    <p:cond delay="500"/>
                                  </p:stCondLst>
                                  <p:childTnLst>
                                    <p:animMotion origin="layout" path="M 0 0.046296295 L 0 0 E">
                                      <p:cBhvr>
                                        <p:cTn id="726" dur="600" fill="hold"/>
                                        <p:tgtEl>
                                          <p:spTgt spid="230"/>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Rect" descr=""/>
          <p:cNvPicPr/>
          <p:nvPr/>
        </p:nvPicPr>
        <p:blipFill>
          <a:blip r:embed="rId1"/>
          <a:stretch/>
        </p:blipFill>
        <p:spPr>
          <a:xfrm>
            <a:off x="0" y="1714680"/>
            <a:ext cx="8571960" cy="8571960"/>
          </a:xfrm>
          <a:prstGeom prst="rect">
            <a:avLst/>
          </a:prstGeom>
          <a:ln>
            <a:noFill/>
          </a:ln>
        </p:spPr>
      </p:pic>
      <p:sp>
        <p:nvSpPr>
          <p:cNvPr id="234" name="CustomShape 1"/>
          <p:cNvSpPr/>
          <p:nvPr/>
        </p:nvSpPr>
        <p:spPr>
          <a:xfrm>
            <a:off x="13602960" y="1302840"/>
            <a:ext cx="1951920" cy="547560"/>
          </a:xfrm>
          <a:prstGeom prst="rect">
            <a:avLst/>
          </a:prstGeom>
          <a:noFill/>
          <a:ln>
            <a:noFill/>
          </a:ln>
        </p:spPr>
        <p:style>
          <a:lnRef idx="0"/>
          <a:fillRef idx="0"/>
          <a:effectRef idx="0"/>
          <a:fontRef idx="minor"/>
        </p:style>
      </p:sp>
      <p:sp>
        <p:nvSpPr>
          <p:cNvPr id="235" name="CustomShape 2"/>
          <p:cNvSpPr/>
          <p:nvPr/>
        </p:nvSpPr>
        <p:spPr>
          <a:xfrm>
            <a:off x="9540000" y="1650240"/>
            <a:ext cx="7800120" cy="304920"/>
          </a:xfrm>
          <a:prstGeom prst="rect">
            <a:avLst/>
          </a:prstGeom>
          <a:noFill/>
          <a:ln>
            <a:noFill/>
          </a:ln>
        </p:spPr>
        <p:style>
          <a:lnRef idx="0"/>
          <a:fillRef idx="0"/>
          <a:effectRef idx="0"/>
          <a:fontRef idx="minor"/>
        </p:style>
      </p:sp>
      <p:sp>
        <p:nvSpPr>
          <p:cNvPr id="236" name="CustomShape 3"/>
          <p:cNvSpPr/>
          <p:nvPr/>
        </p:nvSpPr>
        <p:spPr>
          <a:xfrm>
            <a:off x="12105360" y="3565800"/>
            <a:ext cx="1256760" cy="273600"/>
          </a:xfrm>
          <a:prstGeom prst="rect">
            <a:avLst/>
          </a:prstGeom>
          <a:noFill/>
          <a:ln>
            <a:noFill/>
          </a:ln>
        </p:spPr>
        <p:style>
          <a:lnRef idx="0"/>
          <a:fillRef idx="0"/>
          <a:effectRef idx="0"/>
          <a:fontRef idx="minor"/>
        </p:style>
      </p:sp>
      <p:sp>
        <p:nvSpPr>
          <p:cNvPr id="237" name="CustomShape 4"/>
          <p:cNvSpPr/>
          <p:nvPr/>
        </p:nvSpPr>
        <p:spPr>
          <a:xfrm>
            <a:off x="9540000" y="5710320"/>
            <a:ext cx="3609360" cy="466200"/>
          </a:xfrm>
          <a:prstGeom prst="rect">
            <a:avLst/>
          </a:prstGeom>
          <a:noFill/>
          <a:ln>
            <a:noFill/>
          </a:ln>
        </p:spPr>
        <p:style>
          <a:lnRef idx="0"/>
          <a:fillRef idx="0"/>
          <a:effectRef idx="0"/>
          <a:fontRef idx="minor"/>
        </p:style>
      </p:sp>
      <p:sp>
        <p:nvSpPr>
          <p:cNvPr id="238" name="CustomShape 5"/>
          <p:cNvSpPr/>
          <p:nvPr/>
        </p:nvSpPr>
        <p:spPr>
          <a:xfrm>
            <a:off x="9540000" y="6176520"/>
            <a:ext cx="7800120" cy="609840"/>
          </a:xfrm>
          <a:prstGeom prst="rect">
            <a:avLst/>
          </a:prstGeom>
          <a:noFill/>
          <a:ln>
            <a:noFill/>
          </a:ln>
        </p:spPr>
        <p:style>
          <a:lnRef idx="0"/>
          <a:fillRef idx="0"/>
          <a:effectRef idx="0"/>
          <a:fontRef idx="minor"/>
        </p:style>
      </p:sp>
      <p:sp>
        <p:nvSpPr>
          <p:cNvPr id="239" name="CustomShape 6"/>
          <p:cNvSpPr/>
          <p:nvPr/>
        </p:nvSpPr>
        <p:spPr>
          <a:xfrm>
            <a:off x="685800" y="647640"/>
            <a:ext cx="6104880" cy="279000"/>
          </a:xfrm>
          <a:prstGeom prst="rect">
            <a:avLst/>
          </a:prstGeom>
          <a:noFill/>
          <a:ln>
            <a:noFill/>
          </a:ln>
        </p:spPr>
        <p:style>
          <a:lnRef idx="0"/>
          <a:fillRef idx="0"/>
          <a:effectRef idx="0"/>
          <a:fontRef idx="minor"/>
        </p:style>
      </p:sp>
      <p:sp>
        <p:nvSpPr>
          <p:cNvPr id="240" name="CustomShape 7"/>
          <p:cNvSpPr/>
          <p:nvPr/>
        </p:nvSpPr>
        <p:spPr>
          <a:xfrm>
            <a:off x="685800" y="1752480"/>
            <a:ext cx="6104880" cy="394560"/>
          </a:xfrm>
          <a:prstGeom prst="rect">
            <a:avLst/>
          </a:prstGeom>
          <a:noFill/>
          <a:ln>
            <a:noFill/>
          </a:ln>
        </p:spPr>
        <p:style>
          <a:lnRef idx="0"/>
          <a:fillRef idx="0"/>
          <a:effectRef idx="0"/>
          <a:fontRef idx="minor"/>
        </p:style>
      </p:sp>
      <p:sp>
        <p:nvSpPr>
          <p:cNvPr id="241" name="TextShape 8"/>
          <p:cNvSpPr txBox="1"/>
          <p:nvPr/>
        </p:nvSpPr>
        <p:spPr>
          <a:xfrm>
            <a:off x="1081080" y="201960"/>
            <a:ext cx="14758920" cy="662040"/>
          </a:xfrm>
          <a:prstGeom prst="rect">
            <a:avLst/>
          </a:prstGeom>
          <a:noFill/>
          <a:ln>
            <a:noFill/>
          </a:ln>
        </p:spPr>
        <p:txBody>
          <a:bodyPr lIns="90000" rIns="90000" tIns="45000" bIns="45000">
            <a:spAutoFit/>
          </a:bodyPr>
          <a:p>
            <a:r>
              <a:rPr b="0" lang="en-IN" sz="3600" spc="-1" strike="noStrike">
                <a:latin typeface="Arial"/>
              </a:rPr>
              <a:t> </a:t>
            </a:r>
            <a:r>
              <a:rPr b="0" lang="en-IN" sz="3600" spc="-1" strike="noStrike">
                <a:latin typeface="Arial"/>
              </a:rPr>
              <a:t>Security Best Practices</a:t>
            </a:r>
            <a:endParaRPr b="0" lang="en-IN" sz="3600" spc="-1" strike="noStrike">
              <a:latin typeface="Arial"/>
            </a:endParaRPr>
          </a:p>
        </p:txBody>
      </p:sp>
      <p:sp>
        <p:nvSpPr>
          <p:cNvPr id="242" name="TextShape 9"/>
          <p:cNvSpPr txBox="1"/>
          <p:nvPr/>
        </p:nvSpPr>
        <p:spPr>
          <a:xfrm>
            <a:off x="693360" y="1282320"/>
            <a:ext cx="15578640" cy="4846680"/>
          </a:xfrm>
          <a:prstGeom prst="rect">
            <a:avLst/>
          </a:prstGeom>
          <a:noFill/>
          <a:ln>
            <a:noFill/>
          </a:ln>
        </p:spPr>
        <p:txBody>
          <a:bodyPr lIns="90000" rIns="90000" tIns="45000" bIns="45000">
            <a:spAutoFit/>
          </a:bodyPr>
          <a:p>
            <a:endParaRPr b="0" lang="en-IN" sz="2800" spc="-1" strike="noStrike">
              <a:latin typeface="Arial"/>
            </a:endParaRPr>
          </a:p>
          <a:p>
            <a:endParaRPr b="0" lang="en-IN" sz="2800" spc="-1" strike="noStrike">
              <a:latin typeface="Arial"/>
            </a:endParaRPr>
          </a:p>
          <a:p>
            <a:endParaRPr b="0" lang="en-IN" sz="2800" spc="-1" strike="noStrike">
              <a:latin typeface="Arial"/>
            </a:endParaRPr>
          </a:p>
        </p:txBody>
      </p:sp>
      <p:graphicFrame>
        <p:nvGraphicFramePr>
          <p:cNvPr id="243" name="Table 10"/>
          <p:cNvGraphicFramePr/>
          <p:nvPr/>
        </p:nvGraphicFramePr>
        <p:xfrm>
          <a:off x="335880" y="1048680"/>
          <a:ext cx="9599760" cy="7374960"/>
        </p:xfrm>
        <a:graphic>
          <a:graphicData uri="http://schemas.openxmlformats.org/drawingml/2006/table">
            <a:tbl>
              <a:tblPr/>
              <a:tblGrid>
                <a:gridCol w="1944000"/>
                <a:gridCol w="7656120"/>
              </a:tblGrid>
              <a:tr h="0">
                <a:tc>
                  <a:txBody>
                    <a:bodyPr lIns="90000" rIns="90000" tIns="46800" bIns="46800">
                      <a:noAutofit/>
                    </a:bodyPr>
                    <a:p>
                      <a:r>
                        <a:rPr b="1" lang="en-IN" sz="3200" spc="-1" strike="noStrike">
                          <a:latin typeface="Arial"/>
                        </a:rPr>
                        <a:t>Area</a:t>
                      </a:r>
                      <a:endParaRPr b="0" lang="en-IN" sz="3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c>
                  <a:txBody>
                    <a:bodyPr lIns="90000" rIns="90000" tIns="46800" bIns="46800">
                      <a:noAutofit/>
                    </a:bodyPr>
                    <a:p>
                      <a:r>
                        <a:rPr b="1" lang="en-IN" sz="3200" spc="-1" strike="noStrike">
                          <a:latin typeface="Arial"/>
                        </a:rPr>
                        <a:t>Implementation</a:t>
                      </a:r>
                      <a:endParaRPr b="0" lang="en-IN" sz="3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ff"/>
                    </a:solidFill>
                  </a:tcPr>
                </a:tc>
              </a:tr>
              <a:tr h="0">
                <a:tc>
                  <a:txBody>
                    <a:bodyPr lIns="90000" rIns="90000" tIns="46800" bIns="46800">
                      <a:noAutofit/>
                    </a:bodyPr>
                    <a:p>
                      <a:r>
                        <a:rPr b="1" lang="en-IN" sz="3200" spc="-1" strike="noStrike">
                          <a:latin typeface="Arial"/>
                        </a:rPr>
                        <a:t> </a:t>
                      </a:r>
                      <a:endParaRPr b="0" lang="en-IN" sz="3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959400">
                <a:tc>
                  <a:txBody>
                    <a:bodyPr lIns="90000" rIns="90000" tIns="46800" bIns="46800">
                      <a:noAutofit/>
                    </a:bodyPr>
                    <a:p>
                      <a:r>
                        <a:rPr b="0" lang="en-IN" sz="2400" spc="-1" strike="noStrike">
                          <a:latin typeface="Arial"/>
                        </a:rPr>
                        <a:t>HashiCorp Vault</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r>
                        <a:rPr b="0" lang="en-IN" sz="2400" spc="-1" strike="noStrike">
                          <a:latin typeface="Arial"/>
                        </a:rPr>
                        <a:t>for securely managing, storing, and accessing secrets like API keys, passwords, and certificates</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959400">
                <a:tc>
                  <a:txBody>
                    <a:bodyPr lIns="90000" rIns="90000" tIns="46800" bIns="46800">
                      <a:noAutofit/>
                    </a:bodyPr>
                    <a:p>
                      <a:r>
                        <a:rPr b="0" lang="en-IN" sz="2400" spc="-1" strike="noStrike">
                          <a:latin typeface="Arial"/>
                          <a:ea typeface="Microsoft YaHei"/>
                        </a:rPr>
                        <a:t>Network Isolation</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tIns="46800" bIns="46800">
                      <a:noAutofit/>
                    </a:bodyPr>
                    <a:p>
                      <a:r>
                        <a:rPr b="0" lang="en-IN" sz="2400" spc="-1" strike="noStrike">
                          <a:latin typeface="Arial"/>
                          <a:ea typeface="Microsoft YaHei"/>
                        </a:rPr>
                        <a:t>Private subnets, deny-all network policy</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959400">
                <a:tc>
                  <a:txBody>
                    <a:bodyPr lIns="90000" rIns="90000" tIns="46800" bIns="46800">
                      <a:noAutofit/>
                    </a:bodyPr>
                    <a:p>
                      <a:pPr>
                        <a:lnSpc>
                          <a:spcPct val="100000"/>
                        </a:lnSpc>
                      </a:pPr>
                      <a:r>
                        <a:rPr b="0" lang="en-IN" sz="2400" spc="-1" strike="noStrike">
                          <a:latin typeface="Arial"/>
                        </a:rPr>
                        <a:t>IAM Permissions</a:t>
                      </a:r>
                      <a:endParaRPr b="0" lang="en-IN" sz="2400" spc="-1" strike="noStrike">
                        <a:latin typeface="Arial"/>
                        <a:ea typeface="Microsoft YaHei"/>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r>
                        <a:rPr b="0" lang="en-IN" sz="2400" spc="-1" strike="noStrike">
                          <a:latin typeface="Arial"/>
                          <a:ea typeface="Microsoft YaHei"/>
                        </a:rPr>
                        <a:t>Fine-grained IRSA role with specific policy  </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554040">
                <a:tc>
                  <a:txBody>
                    <a:bodyPr lIns="90000" rIns="90000" tIns="46800" bIns="46800">
                      <a:noAutofit/>
                    </a:bodyPr>
                    <a:p>
                      <a:r>
                        <a:rPr b="0" lang="en-IN" sz="2400" spc="-1" strike="noStrike">
                          <a:latin typeface="Arial"/>
                        </a:rPr>
                        <a:t>Least Privilege</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tIns="46800" bIns="46800">
                      <a:noAutofit/>
                    </a:bodyPr>
                    <a:p>
                      <a:r>
                        <a:rPr b="0" lang="en-IN" sz="2400" spc="-1" strike="noStrike">
                          <a:latin typeface="Arial"/>
                        </a:rPr>
                        <a:t>Custom security group rules</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r h="554040">
                <a:tc>
                  <a:txBody>
                    <a:bodyPr lIns="90000" rIns="90000" tIns="46800" bIns="46800">
                      <a:noAutofit/>
                    </a:bodyPr>
                    <a:p>
                      <a:r>
                        <a:rPr b="0" lang="en-IN" sz="2400" spc="-1" strike="noStrike">
                          <a:latin typeface="Arial"/>
                          <a:ea typeface="Microsoft YaHei"/>
                        </a:rPr>
                        <a:t>Logging &amp; Audit</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nSpc>
                          <a:spcPct val="100000"/>
                        </a:lnSpc>
                      </a:pPr>
                      <a:r>
                        <a:rPr b="0" lang="en-IN" sz="2400" spc="-1" strike="noStrike">
                          <a:latin typeface="Arial"/>
                        </a:rPr>
                        <a:t>EKS control plane logs enabled  </a:t>
                      </a:r>
                      <a:endParaRPr b="0" lang="en-IN" sz="2400" spc="-1" strike="noStrike">
                        <a:latin typeface="Arial"/>
                        <a:ea typeface="Microsoft YaHei"/>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960120">
                <a:tc>
                  <a:txBody>
                    <a:bodyPr lIns="90000" rIns="90000" tIns="46800" bIns="46800">
                      <a:noAutofit/>
                    </a:bodyPr>
                    <a:p>
                      <a:r>
                        <a:rPr b="0" lang="en-IN" sz="2400" spc="-1" strike="noStrike">
                          <a:latin typeface="Arial"/>
                        </a:rPr>
                        <a:t>Access Restriction</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c>
                  <a:txBody>
                    <a:bodyPr lIns="90000" rIns="90000" tIns="46800" bIns="46800">
                      <a:noAutofit/>
                    </a:bodyPr>
                    <a:p>
                      <a:pPr>
                        <a:lnSpc>
                          <a:spcPct val="100000"/>
                        </a:lnSpc>
                      </a:pPr>
                      <a:r>
                        <a:rPr b="0" lang="en-IN" sz="2400" spc="-1" strike="noStrike">
                          <a:latin typeface="Arial"/>
                        </a:rPr>
                        <a:t>EKS public endpoint disabled </a:t>
                      </a:r>
                      <a:endParaRPr b="0" lang="en-IN" sz="2400" spc="-1" strike="noStrike">
                        <a:latin typeface="Arial"/>
                        <a:ea typeface="Microsoft YaHei"/>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ff"/>
                    </a:solidFill>
                  </a:tcPr>
                </a:tc>
              </a:tr>
            </a:tbl>
          </a:graphicData>
        </a:graphic>
      </p:graphicFrame>
      <p:pic>
        <p:nvPicPr>
          <p:cNvPr id="244" name="" descr=""/>
          <p:cNvPicPr/>
          <p:nvPr/>
        </p:nvPicPr>
        <p:blipFill>
          <a:blip r:embed="rId2"/>
          <a:stretch/>
        </p:blipFill>
        <p:spPr>
          <a:xfrm>
            <a:off x="10649880" y="1728000"/>
            <a:ext cx="6270120" cy="496800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727" dur="indefinite" restart="never" nodeType="tmRoot">
          <p:childTnLst>
            <p:seq>
              <p:cTn id="728" dur="indefinite" nodeType="mainSeq">
                <p:childTnLst>
                  <p:par>
                    <p:cTn id="729" fill="hold">
                      <p:stCondLst>
                        <p:cond delay="0"/>
                      </p:stCondLst>
                      <p:childTnLst>
                        <p:par>
                          <p:cTn id="730" fill="hold">
                            <p:stCondLst>
                              <p:cond delay="0"/>
                            </p:stCondLst>
                            <p:childTnLst>
                              <p:par>
                                <p:cTn id="731" nodeType="withEffect" fill="hold" presetClass="entr" presetID="10">
                                  <p:stCondLst>
                                    <p:cond delay="0"/>
                                  </p:stCondLst>
                                  <p:childTnLst>
                                    <p:set>
                                      <p:cBhvr>
                                        <p:cTn id="732" dur="1" fill="hold">
                                          <p:stCondLst>
                                            <p:cond delay="0"/>
                                          </p:stCondLst>
                                        </p:cTn>
                                        <p:tgtEl>
                                          <p:spTgt spid="233"/>
                                        </p:tgtEl>
                                        <p:attrNameLst>
                                          <p:attrName>style.visibility</p:attrName>
                                        </p:attrNameLst>
                                      </p:cBhvr>
                                      <p:to>
                                        <p:strVal val="visible"/>
                                      </p:to>
                                    </p:set>
                                    <p:animEffect filter="fade" transition="in">
                                      <p:cBhvr additive="repl">
                                        <p:cTn id="733" dur="1200"/>
                                        <p:tgtEl>
                                          <p:spTgt spid="233"/>
                                        </p:tgtEl>
                                      </p:cBhvr>
                                    </p:animEffect>
                                  </p:childTnLst>
                                </p:cTn>
                              </p:par>
                              <p:par>
                                <p:cTn id="734" nodeType="withEffect" fill="hold" presetClass="path" presetID="64">
                                  <p:stCondLst>
                                    <p:cond delay="0"/>
                                  </p:stCondLst>
                                  <p:childTnLst>
                                    <p:animMotion origin="layout" path="M 0 0.074074075 L 0 0 E">
                                      <p:cBhvr>
                                        <p:cTn id="735" dur="1200" fill="hold"/>
                                        <p:tgtEl>
                                          <p:spTgt spid="233"/>
                                        </p:tgtEl>
                                        <p:attrNameLst>
                                          <p:attrName>ppt_x</p:attrName>
                                          <p:attrName>ppt_y</p:attrName>
                                        </p:attrNameLst>
                                      </p:cBhvr>
                                    </p:animMotion>
                                  </p:childTnLst>
                                </p:cTn>
                              </p:par>
                              <p:par>
                                <p:cTn id="736" nodeType="withEffect" fill="hold" presetClass="entr" presetID="10">
                                  <p:stCondLst>
                                    <p:cond delay="1000"/>
                                  </p:stCondLst>
                                  <p:childTnLst>
                                    <p:set>
                                      <p:cBhvr>
                                        <p:cTn id="737" dur="1" fill="hold">
                                          <p:stCondLst>
                                            <p:cond delay="0"/>
                                          </p:stCondLst>
                                        </p:cTn>
                                        <p:tgtEl>
                                          <p:spTgt spid="234"/>
                                        </p:tgtEl>
                                        <p:attrNameLst>
                                          <p:attrName>style.visibility</p:attrName>
                                        </p:attrNameLst>
                                      </p:cBhvr>
                                      <p:to>
                                        <p:strVal val="visible"/>
                                      </p:to>
                                    </p:set>
                                    <p:animEffect filter="fade" transition="in">
                                      <p:cBhvr additive="repl">
                                        <p:cTn id="738" dur="1000"/>
                                        <p:tgtEl>
                                          <p:spTgt spid="234"/>
                                        </p:tgtEl>
                                      </p:cBhvr>
                                    </p:animEffect>
                                  </p:childTnLst>
                                </p:cTn>
                              </p:par>
                              <p:par>
                                <p:cTn id="739" nodeType="withEffect" fill="hold" presetClass="path" presetID="64">
                                  <p:stCondLst>
                                    <p:cond delay="1000"/>
                                  </p:stCondLst>
                                  <p:childTnLst>
                                    <p:animMotion origin="layout" path="M 3.1789145E-007 0.046297453 L 3.1789145E-007 1.1585377E-006 E">
                                      <p:cBhvr>
                                        <p:cTn id="740" dur="1000" fill="hold"/>
                                        <p:tgtEl>
                                          <p:spTgt spid="234"/>
                                        </p:tgtEl>
                                        <p:attrNameLst>
                                          <p:attrName>ppt_x</p:attrName>
                                          <p:attrName>ppt_y</p:attrName>
                                        </p:attrNameLst>
                                      </p:cBhvr>
                                    </p:animMotion>
                                  </p:childTnLst>
                                </p:cTn>
                              </p:par>
                              <p:par>
                                <p:cTn id="741" nodeType="withEffect" fill="hold" presetClass="entr" presetID="10">
                                  <p:stCondLst>
                                    <p:cond delay="1140"/>
                                  </p:stCondLst>
                                  <p:childTnLst>
                                    <p:set>
                                      <p:cBhvr>
                                        <p:cTn id="742" dur="1" fill="hold">
                                          <p:stCondLst>
                                            <p:cond delay="0"/>
                                          </p:stCondLst>
                                        </p:cTn>
                                        <p:tgtEl>
                                          <p:spTgt spid="235"/>
                                        </p:tgtEl>
                                        <p:attrNameLst>
                                          <p:attrName>style.visibility</p:attrName>
                                        </p:attrNameLst>
                                      </p:cBhvr>
                                      <p:to>
                                        <p:strVal val="visible"/>
                                      </p:to>
                                    </p:set>
                                    <p:animEffect filter="fade" transition="in">
                                      <p:cBhvr additive="repl">
                                        <p:cTn id="743" dur="1000"/>
                                        <p:tgtEl>
                                          <p:spTgt spid="235"/>
                                        </p:tgtEl>
                                      </p:cBhvr>
                                    </p:animEffect>
                                  </p:childTnLst>
                                </p:cTn>
                              </p:par>
                              <p:par>
                                <p:cTn id="744" nodeType="withEffect" fill="hold" presetClass="path" presetID="64">
                                  <p:stCondLst>
                                    <p:cond delay="1140"/>
                                  </p:stCondLst>
                                  <p:childTnLst>
                                    <p:animMotion origin="layout" path="M 1.9391377E-006 0.04629224 L 1.9391377E-006 -4.054882E-006 E">
                                      <p:cBhvr>
                                        <p:cTn id="745" dur="1000" fill="hold"/>
                                        <p:tgtEl>
                                          <p:spTgt spid="235"/>
                                        </p:tgtEl>
                                        <p:attrNameLst>
                                          <p:attrName>ppt_x</p:attrName>
                                          <p:attrName>ppt_y</p:attrName>
                                        </p:attrNameLst>
                                      </p:cBhvr>
                                    </p:animMotion>
                                  </p:childTnLst>
                                </p:cTn>
                              </p:par>
                              <p:par>
                                <p:cTn id="746" nodeType="withEffect" fill="hold" presetClass="entr" presetID="10">
                                  <p:stCondLst>
                                    <p:cond delay="1280"/>
                                  </p:stCondLst>
                                  <p:childTnLst>
                                    <p:set>
                                      <p:cBhvr>
                                        <p:cTn id="747" dur="1" fill="hold">
                                          <p:stCondLst>
                                            <p:cond delay="0"/>
                                          </p:stCondLst>
                                        </p:cTn>
                                        <p:tgtEl>
                                          <p:spTgt spid="236"/>
                                        </p:tgtEl>
                                        <p:attrNameLst>
                                          <p:attrName>style.visibility</p:attrName>
                                        </p:attrNameLst>
                                      </p:cBhvr>
                                      <p:to>
                                        <p:strVal val="visible"/>
                                      </p:to>
                                    </p:set>
                                    <p:animEffect filter="fade" transition="in">
                                      <p:cBhvr additive="repl">
                                        <p:cTn id="748" dur="1000"/>
                                        <p:tgtEl>
                                          <p:spTgt spid="236"/>
                                        </p:tgtEl>
                                      </p:cBhvr>
                                    </p:animEffect>
                                  </p:childTnLst>
                                </p:cTn>
                              </p:par>
                              <p:par>
                                <p:cTn id="749" nodeType="withEffect" fill="hold" presetClass="path" presetID="64">
                                  <p:stCondLst>
                                    <p:cond delay="1280"/>
                                  </p:stCondLst>
                                  <p:childTnLst>
                                    <p:animMotion origin="layout" path="M 3.1789145E-007 0.04629166 L 3.1789145E-007 -4.6341506E-006 E">
                                      <p:cBhvr>
                                        <p:cTn id="750" dur="1000" fill="hold"/>
                                        <p:tgtEl>
                                          <p:spTgt spid="236"/>
                                        </p:tgtEl>
                                        <p:attrNameLst>
                                          <p:attrName>ppt_x</p:attrName>
                                          <p:attrName>ppt_y</p:attrName>
                                        </p:attrNameLst>
                                      </p:cBhvr>
                                    </p:animMotion>
                                  </p:childTnLst>
                                </p:cTn>
                              </p:par>
                              <p:par>
                                <p:cTn id="751" nodeType="withEffect" fill="hold" presetClass="entr" presetID="10">
                                  <p:stCondLst>
                                    <p:cond delay="1280"/>
                                  </p:stCondLst>
                                  <p:childTnLst>
                                    <p:set>
                                      <p:cBhvr>
                                        <p:cTn id="752" dur="1" fill="hold">
                                          <p:stCondLst>
                                            <p:cond delay="0"/>
                                          </p:stCondLst>
                                        </p:cTn>
                                        <p:tgtEl>
                                          <p:spTgt spid="237"/>
                                        </p:tgtEl>
                                        <p:attrNameLst>
                                          <p:attrName>style.visibility</p:attrName>
                                        </p:attrNameLst>
                                      </p:cBhvr>
                                      <p:to>
                                        <p:strVal val="visible"/>
                                      </p:to>
                                    </p:set>
                                    <p:animEffect filter="fade" transition="in">
                                      <p:cBhvr additive="repl">
                                        <p:cTn id="753" dur="1000"/>
                                        <p:tgtEl>
                                          <p:spTgt spid="237"/>
                                        </p:tgtEl>
                                      </p:cBhvr>
                                    </p:animEffect>
                                  </p:childTnLst>
                                </p:cTn>
                              </p:par>
                              <p:par>
                                <p:cTn id="754" nodeType="withEffect" fill="hold" presetClass="path" presetID="64">
                                  <p:stCondLst>
                                    <p:cond delay="1280"/>
                                  </p:stCondLst>
                                  <p:childTnLst>
                                    <p:animMotion origin="layout" path="M 1.9391377E-006 0.046296295 L 1.9391377E-006 0 E">
                                      <p:cBhvr>
                                        <p:cTn id="755" dur="1000" fill="hold"/>
                                        <p:tgtEl>
                                          <p:spTgt spid="237"/>
                                        </p:tgtEl>
                                        <p:attrNameLst>
                                          <p:attrName>ppt_x</p:attrName>
                                          <p:attrName>ppt_y</p:attrName>
                                        </p:attrNameLst>
                                      </p:cBhvr>
                                    </p:animMotion>
                                  </p:childTnLst>
                                </p:cTn>
                              </p:par>
                              <p:par>
                                <p:cTn id="756" nodeType="withEffect" fill="hold" presetClass="entr" presetID="10">
                                  <p:stCondLst>
                                    <p:cond delay="1700"/>
                                  </p:stCondLst>
                                  <p:childTnLst>
                                    <p:set>
                                      <p:cBhvr>
                                        <p:cTn id="757" dur="1" fill="hold">
                                          <p:stCondLst>
                                            <p:cond delay="0"/>
                                          </p:stCondLst>
                                        </p:cTn>
                                        <p:tgtEl>
                                          <p:spTgt spid="238"/>
                                        </p:tgtEl>
                                        <p:attrNameLst>
                                          <p:attrName>style.visibility</p:attrName>
                                        </p:attrNameLst>
                                      </p:cBhvr>
                                      <p:to>
                                        <p:strVal val="visible"/>
                                      </p:to>
                                    </p:set>
                                    <p:animEffect filter="fade" transition="in">
                                      <p:cBhvr additive="repl">
                                        <p:cTn id="758" dur="1000"/>
                                        <p:tgtEl>
                                          <p:spTgt spid="238"/>
                                        </p:tgtEl>
                                      </p:cBhvr>
                                    </p:animEffect>
                                  </p:childTnLst>
                                </p:cTn>
                              </p:par>
                              <p:par>
                                <p:cTn id="759" nodeType="withEffect" fill="hold" presetClass="path" presetID="64">
                                  <p:stCondLst>
                                    <p:cond delay="1700"/>
                                  </p:stCondLst>
                                  <p:childTnLst>
                                    <p:animMotion origin="layout" path="M 1.9391377E-006 0.04629918 L 1.9391377E-006 2.8822158E-006 E">
                                      <p:cBhvr>
                                        <p:cTn id="760" dur="1000" fill="hold"/>
                                        <p:tgtEl>
                                          <p:spTgt spid="238"/>
                                        </p:tgtEl>
                                        <p:attrNameLst>
                                          <p:attrName>ppt_x</p:attrName>
                                          <p:attrName>ppt_y</p:attrName>
                                        </p:attrNameLst>
                                      </p:cBhvr>
                                    </p:animMotion>
                                  </p:childTnLst>
                                </p:cTn>
                              </p:par>
                              <p:par>
                                <p:cTn id="761" nodeType="withEffect" fill="hold" presetClass="entr" presetID="10">
                                  <p:stCondLst>
                                    <p:cond delay="100"/>
                                  </p:stCondLst>
                                  <p:childTnLst>
                                    <p:set>
                                      <p:cBhvr>
                                        <p:cTn id="762" dur="1" fill="hold">
                                          <p:stCondLst>
                                            <p:cond delay="0"/>
                                          </p:stCondLst>
                                        </p:cTn>
                                        <p:tgtEl>
                                          <p:spTgt spid="239"/>
                                        </p:tgtEl>
                                        <p:attrNameLst>
                                          <p:attrName>style.visibility</p:attrName>
                                        </p:attrNameLst>
                                      </p:cBhvr>
                                      <p:to>
                                        <p:strVal val="visible"/>
                                      </p:to>
                                    </p:set>
                                    <p:animEffect filter="fade" transition="in">
                                      <p:cBhvr additive="repl">
                                        <p:cTn id="763" dur="600"/>
                                        <p:tgtEl>
                                          <p:spTgt spid="239"/>
                                        </p:tgtEl>
                                      </p:cBhvr>
                                    </p:animEffect>
                                  </p:childTnLst>
                                </p:cTn>
                              </p:par>
                              <p:par>
                                <p:cTn id="764" nodeType="withEffect" fill="hold" presetClass="path" presetID="64">
                                  <p:stCondLst>
                                    <p:cond delay="100"/>
                                  </p:stCondLst>
                                  <p:childTnLst>
                                    <p:animMotion origin="layout" path="M 0 0.046296295 L 0 0 E">
                                      <p:cBhvr>
                                        <p:cTn id="765" dur="600" fill="hold"/>
                                        <p:tgtEl>
                                          <p:spTgt spid="239"/>
                                        </p:tgtEl>
                                        <p:attrNameLst>
                                          <p:attrName>ppt_x</p:attrName>
                                          <p:attrName>ppt_y</p:attrName>
                                        </p:attrNameLst>
                                      </p:cBhvr>
                                    </p:animMotion>
                                  </p:childTnLst>
                                </p:cTn>
                              </p:par>
                              <p:par>
                                <p:cTn id="766" nodeType="withEffect" fill="hold" presetClass="entr" presetID="10">
                                  <p:stCondLst>
                                    <p:cond delay="500"/>
                                  </p:stCondLst>
                                  <p:childTnLst>
                                    <p:set>
                                      <p:cBhvr>
                                        <p:cTn id="767" dur="1" fill="hold">
                                          <p:stCondLst>
                                            <p:cond delay="0"/>
                                          </p:stCondLst>
                                        </p:cTn>
                                        <p:tgtEl>
                                          <p:spTgt spid="240"/>
                                        </p:tgtEl>
                                        <p:attrNameLst>
                                          <p:attrName>style.visibility</p:attrName>
                                        </p:attrNameLst>
                                      </p:cBhvr>
                                      <p:to>
                                        <p:strVal val="visible"/>
                                      </p:to>
                                    </p:set>
                                    <p:animEffect filter="fade" transition="in">
                                      <p:cBhvr additive="repl">
                                        <p:cTn id="768" dur="600"/>
                                        <p:tgtEl>
                                          <p:spTgt spid="240"/>
                                        </p:tgtEl>
                                      </p:cBhvr>
                                    </p:animEffect>
                                  </p:childTnLst>
                                </p:cTn>
                              </p:par>
                              <p:par>
                                <p:cTn id="769" nodeType="withEffect" fill="hold" presetClass="path" presetID="64">
                                  <p:stCondLst>
                                    <p:cond delay="500"/>
                                  </p:stCondLst>
                                  <p:childTnLst>
                                    <p:animMotion origin="layout" path="M 0 0.046296295 L 0 0 E">
                                      <p:cBhvr>
                                        <p:cTn id="770" dur="600" fill="hold"/>
                                        <p:tgtEl>
                                          <p:spTgt spid="240"/>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Rect" descr=""/>
          <p:cNvPicPr/>
          <p:nvPr/>
        </p:nvPicPr>
        <p:blipFill>
          <a:blip r:embed="rId1"/>
          <a:stretch/>
        </p:blipFill>
        <p:spPr>
          <a:xfrm>
            <a:off x="0" y="0"/>
            <a:ext cx="18287280" cy="10286280"/>
          </a:xfrm>
          <a:prstGeom prst="rect">
            <a:avLst/>
          </a:prstGeom>
          <a:ln>
            <a:noFill/>
          </a:ln>
        </p:spPr>
      </p:pic>
      <p:pic>
        <p:nvPicPr>
          <p:cNvPr id="246" name="Rect" descr=""/>
          <p:cNvPicPr/>
          <p:nvPr/>
        </p:nvPicPr>
        <p:blipFill>
          <a:blip r:embed="rId2"/>
          <a:stretch/>
        </p:blipFill>
        <p:spPr>
          <a:xfrm>
            <a:off x="0" y="0"/>
            <a:ext cx="5714280" cy="5714280"/>
          </a:xfrm>
          <a:prstGeom prst="rect">
            <a:avLst/>
          </a:prstGeom>
          <a:ln>
            <a:noFill/>
          </a:ln>
        </p:spPr>
      </p:pic>
      <p:pic>
        <p:nvPicPr>
          <p:cNvPr id="247" name="Rect" descr=""/>
          <p:cNvPicPr/>
          <p:nvPr/>
        </p:nvPicPr>
        <p:blipFill>
          <a:blip r:embed="rId3"/>
          <a:stretch/>
        </p:blipFill>
        <p:spPr>
          <a:xfrm>
            <a:off x="8046720" y="0"/>
            <a:ext cx="10238760" cy="10286280"/>
          </a:xfrm>
          <a:prstGeom prst="rect">
            <a:avLst/>
          </a:prstGeom>
          <a:ln>
            <a:noFill/>
          </a:ln>
        </p:spPr>
      </p:pic>
      <p:pic>
        <p:nvPicPr>
          <p:cNvPr id="248" name="layoutShapeInnerChild7" descr=""/>
          <p:cNvPicPr/>
          <p:nvPr/>
        </p:nvPicPr>
        <p:blipFill>
          <a:blip r:embed="rId4"/>
          <a:stretch/>
        </p:blipFill>
        <p:spPr>
          <a:xfrm>
            <a:off x="15963840" y="5448240"/>
            <a:ext cx="2323440" cy="4834080"/>
          </a:xfrm>
          <a:prstGeom prst="rect">
            <a:avLst/>
          </a:prstGeom>
          <a:ln>
            <a:noFill/>
          </a:ln>
        </p:spPr>
      </p:pic>
      <p:pic>
        <p:nvPicPr>
          <p:cNvPr id="249" name="layoutShapeInnerChild9" descr=""/>
          <p:cNvPicPr/>
          <p:nvPr/>
        </p:nvPicPr>
        <p:blipFill>
          <a:blip r:embed="rId5"/>
          <a:stretch/>
        </p:blipFill>
        <p:spPr>
          <a:xfrm>
            <a:off x="0" y="514440"/>
            <a:ext cx="1946520" cy="5142960"/>
          </a:xfrm>
          <a:prstGeom prst="rect">
            <a:avLst/>
          </a:prstGeom>
          <a:ln>
            <a:noFill/>
          </a:ln>
        </p:spPr>
      </p:pic>
      <p:sp>
        <p:nvSpPr>
          <p:cNvPr id="250" name="CustomShape 1"/>
          <p:cNvSpPr/>
          <p:nvPr/>
        </p:nvSpPr>
        <p:spPr>
          <a:xfrm>
            <a:off x="1714680" y="3920400"/>
            <a:ext cx="4466520" cy="1737000"/>
          </a:xfrm>
          <a:prstGeom prst="rect">
            <a:avLst/>
          </a:prstGeom>
          <a:noFill/>
          <a:ln>
            <a:noFill/>
          </a:ln>
        </p:spPr>
        <p:style>
          <a:lnRef idx="0"/>
          <a:fillRef idx="0"/>
          <a:effectRef idx="0"/>
          <a:fontRef idx="minor"/>
        </p:style>
      </p:sp>
      <p:sp>
        <p:nvSpPr>
          <p:cNvPr id="251" name="CustomShape 2"/>
          <p:cNvSpPr/>
          <p:nvPr/>
        </p:nvSpPr>
        <p:spPr>
          <a:xfrm>
            <a:off x="1409760" y="345240"/>
            <a:ext cx="15515640" cy="640080"/>
          </a:xfrm>
          <a:prstGeom prst="rect">
            <a:avLst/>
          </a:prstGeom>
          <a:noFill/>
          <a:ln>
            <a:noFill/>
          </a:ln>
        </p:spPr>
        <p:style>
          <a:lnRef idx="0"/>
          <a:fillRef idx="0"/>
          <a:effectRef idx="0"/>
          <a:fontRef idx="minor"/>
        </p:style>
        <p:txBody>
          <a:bodyPr lIns="0" rIns="0" tIns="0" bIns="0">
            <a:spAutoFit/>
          </a:bodyPr>
          <a:p>
            <a:pPr lvl="1" marL="432000" indent="-215640">
              <a:lnSpc>
                <a:spcPct val="100000"/>
              </a:lnSpc>
              <a:buClr>
                <a:srgbClr val="000000"/>
              </a:buClr>
              <a:buSzPct val="45000"/>
              <a:buFont typeface="Wingdings" charset="2"/>
              <a:buChar char=""/>
            </a:pPr>
            <a:r>
              <a:rPr b="0" lang="en-IN" sz="4200" spc="-86" strike="noStrike">
                <a:solidFill>
                  <a:srgbClr val="181c24"/>
                </a:solidFill>
                <a:latin typeface="IBM Plex Serif SemiBold"/>
                <a:ea typeface="Arial"/>
              </a:rPr>
              <a:t>                                  </a:t>
            </a:r>
            <a:r>
              <a:rPr b="0" lang="en-IN" sz="4200" spc="-86" strike="noStrike">
                <a:solidFill>
                  <a:srgbClr val="181c24"/>
                </a:solidFill>
                <a:latin typeface="IBM Plex Serif SemiBold"/>
                <a:ea typeface="Arial"/>
              </a:rPr>
              <a:t>Collaboration and Governance</a:t>
            </a:r>
            <a:endParaRPr b="0" lang="en-IN" sz="4200" spc="-1" strike="noStrike">
              <a:latin typeface="Arial"/>
            </a:endParaRPr>
          </a:p>
        </p:txBody>
      </p:sp>
      <p:pic>
        <p:nvPicPr>
          <p:cNvPr id="252" name="" descr=""/>
          <p:cNvPicPr/>
          <p:nvPr/>
        </p:nvPicPr>
        <p:blipFill>
          <a:blip r:embed="rId6"/>
          <a:stretch/>
        </p:blipFill>
        <p:spPr>
          <a:xfrm>
            <a:off x="54720" y="1866960"/>
            <a:ext cx="7991640" cy="8140680"/>
          </a:xfrm>
          <a:prstGeom prst="rect">
            <a:avLst/>
          </a:prstGeom>
          <a:ln>
            <a:noFill/>
          </a:ln>
        </p:spPr>
      </p:pic>
      <p:graphicFrame>
        <p:nvGraphicFramePr>
          <p:cNvPr id="253" name="Table 3"/>
          <p:cNvGraphicFramePr/>
          <p:nvPr/>
        </p:nvGraphicFramePr>
        <p:xfrm>
          <a:off x="8392680" y="2304000"/>
          <a:ext cx="9389160" cy="6335280"/>
        </p:xfrm>
        <a:graphic>
          <a:graphicData uri="http://schemas.openxmlformats.org/drawingml/2006/table">
            <a:tbl>
              <a:tblPr/>
              <a:tblGrid>
                <a:gridCol w="1901520"/>
                <a:gridCol w="7488000"/>
              </a:tblGrid>
              <a:tr h="1583280">
                <a:tc>
                  <a:txBody>
                    <a:bodyPr lIns="90000" rIns="90000">
                      <a:noAutofit/>
                    </a:bodyPr>
                    <a:p>
                      <a:pPr>
                        <a:lnSpc>
                          <a:spcPct val="100000"/>
                        </a:lnSpc>
                      </a:pPr>
                      <a:r>
                        <a:rPr b="1" lang="en-IN" sz="3200" spc="-1" strike="noStrike">
                          <a:latin typeface="Arial"/>
                        </a:rPr>
                        <a:t>Team</a:t>
                      </a:r>
                      <a:endParaRPr b="0" lang="en-IN" sz="3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IN" sz="3200" spc="-1" strike="noStrike">
                          <a:latin typeface="Arial"/>
                        </a:rPr>
                        <a:t>Responsibilities</a:t>
                      </a:r>
                      <a:endParaRPr b="0" lang="en-IN" sz="3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583280">
                <a:tc>
                  <a:txBody>
                    <a:bodyPr lIns="90000" rIns="90000">
                      <a:noAutofit/>
                    </a:bodyPr>
                    <a:p>
                      <a:pPr>
                        <a:lnSpc>
                          <a:spcPct val="100000"/>
                        </a:lnSpc>
                      </a:pPr>
                      <a:r>
                        <a:rPr b="0" lang="en-IN" sz="2400" spc="-1" strike="noStrike">
                          <a:latin typeface="Arial"/>
                        </a:rPr>
                        <a:t>Dev Team</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2400" spc="-1" strike="noStrike">
                          <a:latin typeface="Arial"/>
                        </a:rPr>
                        <a:t>Application code, unit testing, Helm charts</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583280">
                <a:tc>
                  <a:txBody>
                    <a:bodyPr lIns="90000" rIns="90000">
                      <a:noAutofit/>
                    </a:bodyPr>
                    <a:p>
                      <a:pPr>
                        <a:lnSpc>
                          <a:spcPct val="100000"/>
                        </a:lnSpc>
                      </a:pPr>
                      <a:r>
                        <a:rPr b="0" lang="en-IN" sz="2400" spc="-1" strike="noStrike">
                          <a:latin typeface="Arial"/>
                        </a:rPr>
                        <a:t>DevOps/SRE</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2400" spc="-1" strike="noStrike">
                          <a:latin typeface="Arial"/>
                        </a:rPr>
                        <a:t>Terraform infra, Jenkins &amp; ArgoCD setup, observability</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585800">
                <a:tc>
                  <a:txBody>
                    <a:bodyPr lIns="90000" rIns="90000">
                      <a:noAutofit/>
                    </a:bodyPr>
                    <a:p>
                      <a:pPr>
                        <a:lnSpc>
                          <a:spcPct val="100000"/>
                        </a:lnSpc>
                      </a:pPr>
                      <a:r>
                        <a:rPr b="0" lang="en-IN" sz="2400" spc="-1" strike="noStrike">
                          <a:latin typeface="Arial"/>
                        </a:rPr>
                        <a:t>Security</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2400" spc="-1" strike="noStrike">
                          <a:latin typeface="Arial"/>
                        </a:rPr>
                        <a:t>Policy definition, scanner config, compliance enforcement</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med" p14:dur="700">
        <p:push dir="u"/>
      </p:transition>
    </mc:Choice>
    <mc:Fallback>
      <p:transition spd="med">
        <p:push dir="u"/>
      </p:transition>
    </mc:Fallback>
  </mc:AlternateContent>
  <p:timing>
    <p:tnLst>
      <p:par>
        <p:cTn id="771" dur="indefinite" restart="never" nodeType="tmRoot">
          <p:childTnLst>
            <p:seq>
              <p:cTn id="772" dur="indefinite" nodeType="mainSeq">
                <p:childTnLst>
                  <p:par>
                    <p:cTn id="773" fill="hold">
                      <p:stCondLst>
                        <p:cond delay="0"/>
                      </p:stCondLst>
                      <p:childTnLst>
                        <p:par>
                          <p:cTn id="774" fill="hold">
                            <p:stCondLst>
                              <p:cond delay="0"/>
                            </p:stCondLst>
                            <p:childTnLst>
                              <p:par>
                                <p:cTn id="775" nodeType="withEffect" fill="hold" presetClass="entr" presetID="10">
                                  <p:stCondLst>
                                    <p:cond delay="0"/>
                                  </p:stCondLst>
                                  <p:childTnLst>
                                    <p:set>
                                      <p:cBhvr>
                                        <p:cTn id="776" dur="1" fill="hold">
                                          <p:stCondLst>
                                            <p:cond delay="0"/>
                                          </p:stCondLst>
                                        </p:cTn>
                                        <p:tgtEl>
                                          <p:spTgt spid="246"/>
                                        </p:tgtEl>
                                        <p:attrNameLst>
                                          <p:attrName>style.visibility</p:attrName>
                                        </p:attrNameLst>
                                      </p:cBhvr>
                                      <p:to>
                                        <p:strVal val="visible"/>
                                      </p:to>
                                    </p:set>
                                    <p:animEffect filter="fade" transition="in">
                                      <p:cBhvr additive="repl">
                                        <p:cTn id="777" dur="1200"/>
                                        <p:tgtEl>
                                          <p:spTgt spid="246"/>
                                        </p:tgtEl>
                                      </p:cBhvr>
                                    </p:animEffect>
                                  </p:childTnLst>
                                </p:cTn>
                              </p:par>
                              <p:par>
                                <p:cTn id="778" nodeType="withEffect" fill="hold" presetClass="path" presetID="64">
                                  <p:stCondLst>
                                    <p:cond delay="0"/>
                                  </p:stCondLst>
                                  <p:childTnLst>
                                    <p:animMotion origin="layout" path="M 0 0.074074075 L 0 0 E">
                                      <p:cBhvr>
                                        <p:cTn id="779" dur="1200" fill="hold"/>
                                        <p:tgtEl>
                                          <p:spTgt spid="246"/>
                                        </p:tgtEl>
                                        <p:attrNameLst>
                                          <p:attrName>ppt_x</p:attrName>
                                          <p:attrName>ppt_y</p:attrName>
                                        </p:attrNameLst>
                                      </p:cBhvr>
                                    </p:animMotion>
                                  </p:childTnLst>
                                </p:cTn>
                              </p:par>
                              <p:par>
                                <p:cTn id="780" nodeType="withEffect" fill="hold" presetClass="entr" presetID="10">
                                  <p:stCondLst>
                                    <p:cond delay="0"/>
                                  </p:stCondLst>
                                  <p:childTnLst>
                                    <p:set>
                                      <p:cBhvr>
                                        <p:cTn id="781" dur="1" fill="hold">
                                          <p:stCondLst>
                                            <p:cond delay="0"/>
                                          </p:stCondLst>
                                        </p:cTn>
                                        <p:tgtEl>
                                          <p:spTgt spid="247"/>
                                        </p:tgtEl>
                                        <p:attrNameLst>
                                          <p:attrName>style.visibility</p:attrName>
                                        </p:attrNameLst>
                                      </p:cBhvr>
                                      <p:to>
                                        <p:strVal val="visible"/>
                                      </p:to>
                                    </p:set>
                                    <p:animEffect filter="fade" transition="in">
                                      <p:cBhvr additive="repl">
                                        <p:cTn id="782" dur="1200"/>
                                        <p:tgtEl>
                                          <p:spTgt spid="247"/>
                                        </p:tgtEl>
                                      </p:cBhvr>
                                    </p:animEffect>
                                  </p:childTnLst>
                                </p:cTn>
                              </p:par>
                              <p:par>
                                <p:cTn id="783" nodeType="withEffect" fill="hold" presetClass="path" presetID="64">
                                  <p:stCondLst>
                                    <p:cond delay="0"/>
                                  </p:stCondLst>
                                  <p:childTnLst>
                                    <p:animMotion origin="layout" path="M 1.3033549E-006 0.074074075 L 1.3033549E-006 0 E">
                                      <p:cBhvr>
                                        <p:cTn id="784" dur="1200" fill="hold"/>
                                        <p:tgtEl>
                                          <p:spTgt spid="247"/>
                                        </p:tgtEl>
                                        <p:attrNameLst>
                                          <p:attrName>ppt_x</p:attrName>
                                          <p:attrName>ppt_y</p:attrName>
                                        </p:attrNameLst>
                                      </p:cBhvr>
                                    </p:animMotion>
                                  </p:childTnLst>
                                </p:cTn>
                              </p:par>
                              <p:par>
                                <p:cTn id="785" nodeType="withEffect" fill="hold" presetClass="entr" presetID="10">
                                  <p:stCondLst>
                                    <p:cond delay="0"/>
                                  </p:stCondLst>
                                  <p:childTnLst>
                                    <p:set>
                                      <p:cBhvr>
                                        <p:cTn id="786" dur="1" fill="hold">
                                          <p:stCondLst>
                                            <p:cond delay="0"/>
                                          </p:stCondLst>
                                        </p:cTn>
                                        <p:tgtEl>
                                          <p:spTgt spid="248"/>
                                        </p:tgtEl>
                                        <p:attrNameLst>
                                          <p:attrName>style.visibility</p:attrName>
                                        </p:attrNameLst>
                                      </p:cBhvr>
                                      <p:to>
                                        <p:strVal val="visible"/>
                                      </p:to>
                                    </p:set>
                                    <p:animEffect filter="fade" transition="in">
                                      <p:cBhvr additive="repl">
                                        <p:cTn id="787" dur="1200"/>
                                        <p:tgtEl>
                                          <p:spTgt spid="248"/>
                                        </p:tgtEl>
                                      </p:cBhvr>
                                    </p:animEffect>
                                  </p:childTnLst>
                                </p:cTn>
                              </p:par>
                              <p:par>
                                <p:cTn id="788" nodeType="withEffect" fill="hold" presetClass="path" presetID="64">
                                  <p:stCondLst>
                                    <p:cond delay="0"/>
                                  </p:stCondLst>
                                  <p:childTnLst>
                                    <p:animMotion origin="layout" path="M 0 0.074074075 L 0 0 E">
                                      <p:cBhvr>
                                        <p:cTn id="789" dur="1200" fill="hold"/>
                                        <p:tgtEl>
                                          <p:spTgt spid="248"/>
                                        </p:tgtEl>
                                        <p:attrNameLst>
                                          <p:attrName>ppt_x</p:attrName>
                                          <p:attrName>ppt_y</p:attrName>
                                        </p:attrNameLst>
                                      </p:cBhvr>
                                    </p:animMotion>
                                  </p:childTnLst>
                                </p:cTn>
                              </p:par>
                              <p:par>
                                <p:cTn id="790" nodeType="withEffect" fill="hold" presetClass="entr" presetID="10">
                                  <p:stCondLst>
                                    <p:cond delay="0"/>
                                  </p:stCondLst>
                                  <p:childTnLst>
                                    <p:set>
                                      <p:cBhvr>
                                        <p:cTn id="791" dur="1" fill="hold">
                                          <p:stCondLst>
                                            <p:cond delay="0"/>
                                          </p:stCondLst>
                                        </p:cTn>
                                        <p:tgtEl>
                                          <p:spTgt spid="249"/>
                                        </p:tgtEl>
                                        <p:attrNameLst>
                                          <p:attrName>style.visibility</p:attrName>
                                        </p:attrNameLst>
                                      </p:cBhvr>
                                      <p:to>
                                        <p:strVal val="visible"/>
                                      </p:to>
                                    </p:set>
                                    <p:animEffect filter="fade" transition="in">
                                      <p:cBhvr additive="repl">
                                        <p:cTn id="792" dur="1200"/>
                                        <p:tgtEl>
                                          <p:spTgt spid="249"/>
                                        </p:tgtEl>
                                      </p:cBhvr>
                                    </p:animEffect>
                                  </p:childTnLst>
                                </p:cTn>
                              </p:par>
                              <p:par>
                                <p:cTn id="793" nodeType="withEffect" fill="hold" presetClass="path" presetID="64">
                                  <p:stCondLst>
                                    <p:cond delay="0"/>
                                  </p:stCondLst>
                                  <p:childTnLst>
                                    <p:animMotion origin="layout" path="M -1.9550323E-006 0.074074075 L -1.9550323E-006 0 E">
                                      <p:cBhvr>
                                        <p:cTn id="794" dur="1200" fill="hold"/>
                                        <p:tgtEl>
                                          <p:spTgt spid="249"/>
                                        </p:tgtEl>
                                        <p:attrNameLst>
                                          <p:attrName>ppt_x</p:attrName>
                                          <p:attrName>ppt_y</p:attrName>
                                        </p:attrNameLst>
                                      </p:cBhvr>
                                    </p:animMotion>
                                  </p:childTnLst>
                                </p:cTn>
                              </p:par>
                              <p:par>
                                <p:cTn id="795" nodeType="withEffect" fill="hold" presetClass="entr" presetID="10">
                                  <p:stCondLst>
                                    <p:cond delay="1000"/>
                                  </p:stCondLst>
                                  <p:childTnLst>
                                    <p:set>
                                      <p:cBhvr>
                                        <p:cTn id="796" dur="1" fill="hold">
                                          <p:stCondLst>
                                            <p:cond delay="0"/>
                                          </p:stCondLst>
                                        </p:cTn>
                                        <p:tgtEl>
                                          <p:spTgt spid="250"/>
                                        </p:tgtEl>
                                        <p:attrNameLst>
                                          <p:attrName>style.visibility</p:attrName>
                                        </p:attrNameLst>
                                      </p:cBhvr>
                                      <p:to>
                                        <p:strVal val="visible"/>
                                      </p:to>
                                    </p:set>
                                    <p:animEffect filter="fade" transition="in">
                                      <p:cBhvr additive="repl">
                                        <p:cTn id="797" dur="1000"/>
                                        <p:tgtEl>
                                          <p:spTgt spid="250"/>
                                        </p:tgtEl>
                                      </p:cBhvr>
                                    </p:animEffect>
                                  </p:childTnLst>
                                </p:cTn>
                              </p:par>
                              <p:par>
                                <p:cTn id="798" nodeType="withEffect" fill="hold" presetClass="path" presetID="64">
                                  <p:stCondLst>
                                    <p:cond delay="1000"/>
                                  </p:stCondLst>
                                  <p:childTnLst>
                                    <p:animMotion origin="layout" path="M 0 0.046293978 L 0 -2.3170753E-006 E">
                                      <p:cBhvr>
                                        <p:cTn id="799" dur="1000" fill="hold"/>
                                        <p:tgtEl>
                                          <p:spTgt spid="250"/>
                                        </p:tgtEl>
                                        <p:attrNameLst>
                                          <p:attrName>ppt_x</p:attrName>
                                          <p:attrName>ppt_y</p:attrName>
                                        </p:attrNameLst>
                                      </p:cBhvr>
                                    </p:animMotion>
                                  </p:childTnLst>
                                </p:cTn>
                              </p:par>
                              <p:par>
                                <p:cTn id="800" nodeType="withEffect" fill="hold" presetClass="entr" presetID="10">
                                  <p:stCondLst>
                                    <p:cond delay="300"/>
                                  </p:stCondLst>
                                  <p:childTnLst>
                                    <p:set>
                                      <p:cBhvr>
                                        <p:cTn id="801" dur="1" fill="hold">
                                          <p:stCondLst>
                                            <p:cond delay="0"/>
                                          </p:stCondLst>
                                        </p:cTn>
                                        <p:tgtEl>
                                          <p:spTgt spid="251"/>
                                        </p:tgtEl>
                                        <p:attrNameLst>
                                          <p:attrName>style.visibility</p:attrName>
                                        </p:attrNameLst>
                                      </p:cBhvr>
                                      <p:to>
                                        <p:strVal val="visible"/>
                                      </p:to>
                                    </p:set>
                                    <p:animEffect filter="fade" transition="in">
                                      <p:cBhvr additive="repl">
                                        <p:cTn id="802" dur="600"/>
                                        <p:tgtEl>
                                          <p:spTgt spid="251"/>
                                        </p:tgtEl>
                                      </p:cBhvr>
                                    </p:animEffect>
                                  </p:childTnLst>
                                </p:cTn>
                              </p:par>
                              <p:par>
                                <p:cTn id="803" nodeType="withEffect" fill="hold" presetClass="path" presetID="64">
                                  <p:stCondLst>
                                    <p:cond delay="300"/>
                                  </p:stCondLst>
                                  <p:childTnLst>
                                    <p:animMotion origin="layout" path="M 0 0.04629225 L 0 -4.0478176E-006 E">
                                      <p:cBhvr>
                                        <p:cTn id="804" dur="600" fill="hold"/>
                                        <p:tgtEl>
                                          <p:spTgt spid="251"/>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Rect" descr=""/>
          <p:cNvPicPr/>
          <p:nvPr/>
        </p:nvPicPr>
        <p:blipFill>
          <a:blip r:embed="rId1"/>
          <a:stretch/>
        </p:blipFill>
        <p:spPr>
          <a:xfrm>
            <a:off x="0" y="0"/>
            <a:ext cx="18287280" cy="10286280"/>
          </a:xfrm>
          <a:prstGeom prst="rect">
            <a:avLst/>
          </a:prstGeom>
          <a:ln>
            <a:noFill/>
          </a:ln>
        </p:spPr>
      </p:pic>
      <p:pic>
        <p:nvPicPr>
          <p:cNvPr id="255" name="Rect" descr=""/>
          <p:cNvPicPr/>
          <p:nvPr/>
        </p:nvPicPr>
        <p:blipFill>
          <a:blip r:embed="rId2"/>
          <a:stretch/>
        </p:blipFill>
        <p:spPr>
          <a:xfrm>
            <a:off x="0" y="0"/>
            <a:ext cx="18287280" cy="10286280"/>
          </a:xfrm>
          <a:prstGeom prst="rect">
            <a:avLst/>
          </a:prstGeom>
          <a:ln>
            <a:noFill/>
          </a:ln>
        </p:spPr>
      </p:pic>
      <p:pic>
        <p:nvPicPr>
          <p:cNvPr id="256" name="layoutShapeInnerChild5" descr=""/>
          <p:cNvPicPr/>
          <p:nvPr/>
        </p:nvPicPr>
        <p:blipFill>
          <a:blip r:embed="rId3"/>
          <a:stretch/>
        </p:blipFill>
        <p:spPr>
          <a:xfrm>
            <a:off x="0" y="0"/>
            <a:ext cx="1009080" cy="1304280"/>
          </a:xfrm>
          <a:prstGeom prst="rect">
            <a:avLst/>
          </a:prstGeom>
          <a:ln>
            <a:noFill/>
          </a:ln>
        </p:spPr>
      </p:pic>
      <p:sp>
        <p:nvSpPr>
          <p:cNvPr id="257" name="CustomShape 1"/>
          <p:cNvSpPr/>
          <p:nvPr/>
        </p:nvSpPr>
        <p:spPr>
          <a:xfrm>
            <a:off x="685800" y="3684240"/>
            <a:ext cx="9505080" cy="2345400"/>
          </a:xfrm>
          <a:prstGeom prst="rect">
            <a:avLst/>
          </a:prstGeom>
          <a:noFill/>
          <a:ln>
            <a:noFill/>
          </a:ln>
        </p:spPr>
        <p:style>
          <a:lnRef idx="0"/>
          <a:fillRef idx="0"/>
          <a:effectRef idx="0"/>
          <a:fontRef idx="minor"/>
        </p:style>
        <p:txBody>
          <a:bodyPr lIns="0" rIns="0" tIns="0" bIns="0">
            <a:spAutoFit/>
          </a:bodyPr>
          <a:p>
            <a:pPr>
              <a:lnSpc>
                <a:spcPts val="6157"/>
              </a:lnSpc>
            </a:pPr>
            <a:r>
              <a:rPr b="0" lang="en-IN" sz="5400" spc="-109" strike="noStrike">
                <a:solidFill>
                  <a:srgbClr val="181c24"/>
                </a:solidFill>
                <a:latin typeface="IBM Plex Serif SemiBold"/>
                <a:ea typeface="DejaVu Sans"/>
              </a:rPr>
              <a:t>Thank You</a:t>
            </a:r>
            <a:endParaRPr b="0" lang="en-IN" sz="5400" spc="-1" strike="noStrike">
              <a:latin typeface="Arial"/>
            </a:endParaRPr>
          </a:p>
          <a:p>
            <a:pPr>
              <a:lnSpc>
                <a:spcPts val="6157"/>
              </a:lnSpc>
            </a:pPr>
            <a:endParaRPr b="0" lang="en-IN" sz="5400" spc="-1" strike="noStrike">
              <a:latin typeface="Arial"/>
            </a:endParaRPr>
          </a:p>
          <a:p>
            <a:pPr>
              <a:lnSpc>
                <a:spcPts val="6157"/>
              </a:lnSpc>
            </a:pPr>
            <a:r>
              <a:rPr b="0" lang="en-IN" sz="5400" spc="-109" strike="noStrike">
                <a:solidFill>
                  <a:srgbClr val="181c24"/>
                </a:solidFill>
                <a:latin typeface="IBM Plex Serif SemiBold"/>
                <a:ea typeface="DejaVu Sans"/>
              </a:rPr>
              <a:t>Q &amp; A</a:t>
            </a:r>
            <a:endParaRPr b="0" lang="en-IN" sz="5400" spc="-1" strike="noStrike">
              <a:latin typeface="Arial"/>
            </a:endParaRPr>
          </a:p>
        </p:txBody>
      </p:sp>
      <p:sp>
        <p:nvSpPr>
          <p:cNvPr id="258" name="CustomShape 2"/>
          <p:cNvSpPr/>
          <p:nvPr/>
        </p:nvSpPr>
        <p:spPr>
          <a:xfrm>
            <a:off x="685800" y="6246720"/>
            <a:ext cx="9505080" cy="670320"/>
          </a:xfrm>
          <a:prstGeom prst="rect">
            <a:avLst/>
          </a:prstGeom>
          <a:noFill/>
          <a:ln>
            <a:noFill/>
          </a:ln>
        </p:spPr>
        <p:style>
          <a:lnRef idx="0"/>
          <a:fillRef idx="0"/>
          <a:effectRef idx="0"/>
          <a:fontRef idx="minor"/>
        </p:style>
        <p:txBody>
          <a:bodyPr lIns="0" rIns="0" tIns="0" bIns="0">
            <a:spAutoFit/>
          </a:bodyPr>
          <a:p>
            <a:pPr>
              <a:lnSpc>
                <a:spcPct val="100000"/>
              </a:lnSpc>
            </a:pPr>
            <a:r>
              <a:rPr b="0" lang="en-IN" sz="2200" spc="-21" strike="noStrike">
                <a:solidFill>
                  <a:srgbClr val="242424"/>
                </a:solidFill>
                <a:latin typeface="Times New Roman"/>
                <a:ea typeface="DejaVu Sans"/>
              </a:rPr>
              <a:t>I am open to suggestions on how to make this configuration run smoother or more securely. This was fun to work on and had some troubleshooting along the way.</a:t>
            </a:r>
            <a:r>
              <a:rPr b="0" lang="en-IN" sz="2200" spc="-21" strike="noStrike">
                <a:solidFill>
                  <a:srgbClr val="6e7177"/>
                </a:solidFill>
                <a:latin typeface="Times New Roman"/>
                <a:ea typeface="DejaVu Sans"/>
              </a:rPr>
              <a:t> </a:t>
            </a:r>
            <a:endParaRPr b="0" lang="en-IN" sz="2200" spc="-1" strike="noStrike">
              <a:latin typeface="Arial"/>
            </a:endParaRPr>
          </a:p>
        </p:txBody>
      </p:sp>
      <p:pic>
        <p:nvPicPr>
          <p:cNvPr id="259" name="Rect" descr=""/>
          <p:cNvPicPr/>
          <p:nvPr/>
        </p:nvPicPr>
        <p:blipFill>
          <a:blip r:embed="rId4"/>
          <a:stretch/>
        </p:blipFill>
        <p:spPr>
          <a:xfrm>
            <a:off x="11174040" y="685800"/>
            <a:ext cx="6428520" cy="8914680"/>
          </a:xfrm>
          <a:prstGeom prst="rect">
            <a:avLst/>
          </a:prstGeom>
          <a:ln>
            <a:noFill/>
          </a:ln>
          <a:effectLst>
            <a:outerShdw algn="ctr" blurRad="285750" dir="0" dist="0" rotWithShape="0">
              <a:srgbClr val="000000">
                <a:alpha val="40000"/>
              </a:srgbClr>
            </a:outerShdw>
          </a:effectLst>
        </p:spPr>
      </p:pic>
      <p:pic>
        <p:nvPicPr>
          <p:cNvPr id="260" name="coverimage" descr=""/>
          <p:cNvPicPr/>
          <p:nvPr/>
        </p:nvPicPr>
        <p:blipFill>
          <a:blip r:embed="rId5"/>
          <a:stretch/>
        </p:blipFill>
        <p:spPr>
          <a:xfrm>
            <a:off x="11174040" y="685800"/>
            <a:ext cx="6428520" cy="8914680"/>
          </a:xfrm>
          <a:prstGeom prst="rect">
            <a:avLst/>
          </a:prstGeom>
          <a:ln>
            <a:noFill/>
          </a:ln>
          <a:effectLst>
            <a:outerShdw algn="ctr" blurRad="285750" dir="0" dist="0" rotWithShape="0">
              <a:srgbClr val="000000">
                <a:alpha val="40000"/>
              </a:srgbClr>
            </a:outerShdw>
          </a:effectLst>
        </p:spPr>
      </p:pic>
      <p:pic>
        <p:nvPicPr>
          <p:cNvPr id="261" name="layoutShapeInnerChild4" descr=""/>
          <p:cNvPicPr/>
          <p:nvPr/>
        </p:nvPicPr>
        <p:blipFill>
          <a:blip r:embed="rId6"/>
          <a:stretch/>
        </p:blipFill>
        <p:spPr>
          <a:xfrm>
            <a:off x="12363480" y="7305840"/>
            <a:ext cx="4095000" cy="298044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805" dur="indefinite" restart="never" nodeType="tmRoot">
          <p:childTnLst>
            <p:seq>
              <p:cTn id="806" dur="indefinite" nodeType="mainSeq">
                <p:childTnLst>
                  <p:par>
                    <p:cTn id="807" fill="hold">
                      <p:stCondLst>
                        <p:cond delay="0"/>
                      </p:stCondLst>
                      <p:childTnLst>
                        <p:par>
                          <p:cTn id="808" fill="hold">
                            <p:stCondLst>
                              <p:cond delay="0"/>
                            </p:stCondLst>
                            <p:childTnLst>
                              <p:par>
                                <p:cTn id="809" nodeType="withEffect" fill="hold" presetClass="entr" presetID="10">
                                  <p:stCondLst>
                                    <p:cond delay="0"/>
                                  </p:stCondLst>
                                  <p:childTnLst>
                                    <p:set>
                                      <p:cBhvr>
                                        <p:cTn id="810" dur="1" fill="hold">
                                          <p:stCondLst>
                                            <p:cond delay="0"/>
                                          </p:stCondLst>
                                        </p:cTn>
                                        <p:tgtEl>
                                          <p:spTgt spid="255"/>
                                        </p:tgtEl>
                                        <p:attrNameLst>
                                          <p:attrName>style.visibility</p:attrName>
                                        </p:attrNameLst>
                                      </p:cBhvr>
                                      <p:to>
                                        <p:strVal val="visible"/>
                                      </p:to>
                                    </p:set>
                                    <p:animEffect filter="fade" transition="in">
                                      <p:cBhvr additive="repl">
                                        <p:cTn id="811" dur="1200"/>
                                        <p:tgtEl>
                                          <p:spTgt spid="255"/>
                                        </p:tgtEl>
                                      </p:cBhvr>
                                    </p:animEffect>
                                  </p:childTnLst>
                                </p:cTn>
                              </p:par>
                              <p:par>
                                <p:cTn id="812" nodeType="withEffect" fill="hold" presetClass="path" presetID="64">
                                  <p:stCondLst>
                                    <p:cond delay="0"/>
                                  </p:stCondLst>
                                  <p:childTnLst>
                                    <p:animMotion origin="layout" path="M 0 0.074074075 L 0 0 E">
                                      <p:cBhvr>
                                        <p:cTn id="813" dur="1200" fill="hold"/>
                                        <p:tgtEl>
                                          <p:spTgt spid="255"/>
                                        </p:tgtEl>
                                        <p:attrNameLst>
                                          <p:attrName>ppt_x</p:attrName>
                                          <p:attrName>ppt_y</p:attrName>
                                        </p:attrNameLst>
                                      </p:cBhvr>
                                    </p:animMotion>
                                  </p:childTnLst>
                                </p:cTn>
                              </p:par>
                              <p:par>
                                <p:cTn id="814" nodeType="withEffect" fill="hold" presetClass="entr" presetID="10">
                                  <p:stCondLst>
                                    <p:cond delay="0"/>
                                  </p:stCondLst>
                                  <p:childTnLst>
                                    <p:set>
                                      <p:cBhvr>
                                        <p:cTn id="815" dur="1" fill="hold">
                                          <p:stCondLst>
                                            <p:cond delay="0"/>
                                          </p:stCondLst>
                                        </p:cTn>
                                        <p:tgtEl>
                                          <p:spTgt spid="256"/>
                                        </p:tgtEl>
                                        <p:attrNameLst>
                                          <p:attrName>style.visibility</p:attrName>
                                        </p:attrNameLst>
                                      </p:cBhvr>
                                      <p:to>
                                        <p:strVal val="visible"/>
                                      </p:to>
                                    </p:set>
                                    <p:animEffect filter="fade" transition="in">
                                      <p:cBhvr additive="repl">
                                        <p:cTn id="816" dur="1200"/>
                                        <p:tgtEl>
                                          <p:spTgt spid="256"/>
                                        </p:tgtEl>
                                      </p:cBhvr>
                                    </p:animEffect>
                                  </p:childTnLst>
                                </p:cTn>
                              </p:par>
                              <p:par>
                                <p:cTn id="817" nodeType="withEffect" fill="hold" presetClass="path" presetID="64">
                                  <p:stCondLst>
                                    <p:cond delay="0"/>
                                  </p:stCondLst>
                                  <p:childTnLst>
                                    <p:animMotion origin="layout" path="M 0 0.074074075 L 0 0 E">
                                      <p:cBhvr>
                                        <p:cTn id="818" dur="1200" fill="hold"/>
                                        <p:tgtEl>
                                          <p:spTgt spid="256"/>
                                        </p:tgtEl>
                                        <p:attrNameLst>
                                          <p:attrName>ppt_x</p:attrName>
                                          <p:attrName>ppt_y</p:attrName>
                                        </p:attrNameLst>
                                      </p:cBhvr>
                                    </p:animMotion>
                                  </p:childTnLst>
                                </p:cTn>
                              </p:par>
                              <p:par>
                                <p:cTn id="819" nodeType="withEffect" fill="hold" presetClass="entr" presetID="10">
                                  <p:stCondLst>
                                    <p:cond delay="400"/>
                                  </p:stCondLst>
                                  <p:childTnLst>
                                    <p:set>
                                      <p:cBhvr>
                                        <p:cTn id="820" dur="1" fill="hold">
                                          <p:stCondLst>
                                            <p:cond delay="0"/>
                                          </p:stCondLst>
                                        </p:cTn>
                                        <p:tgtEl>
                                          <p:spTgt spid="257"/>
                                        </p:tgtEl>
                                        <p:attrNameLst>
                                          <p:attrName>style.visibility</p:attrName>
                                        </p:attrNameLst>
                                      </p:cBhvr>
                                      <p:to>
                                        <p:strVal val="visible"/>
                                      </p:to>
                                    </p:set>
                                    <p:animEffect filter="fade" transition="in">
                                      <p:cBhvr additive="repl">
                                        <p:cTn id="821" dur="600"/>
                                        <p:tgtEl>
                                          <p:spTgt spid="257"/>
                                        </p:tgtEl>
                                      </p:cBhvr>
                                    </p:animEffect>
                                  </p:childTnLst>
                                </p:cTn>
                              </p:par>
                              <p:par>
                                <p:cTn id="822" nodeType="withEffect" fill="hold" presetClass="path" presetID="64">
                                  <p:stCondLst>
                                    <p:cond delay="400"/>
                                  </p:stCondLst>
                                  <p:childTnLst>
                                    <p:animMotion origin="layout" path="M 0 0.046297453 L 0 1.1585377E-006 E">
                                      <p:cBhvr>
                                        <p:cTn id="823" dur="600" fill="hold"/>
                                        <p:tgtEl>
                                          <p:spTgt spid="257"/>
                                        </p:tgtEl>
                                        <p:attrNameLst>
                                          <p:attrName>ppt_x</p:attrName>
                                          <p:attrName>ppt_y</p:attrName>
                                        </p:attrNameLst>
                                      </p:cBhvr>
                                    </p:animMotion>
                                  </p:childTnLst>
                                </p:cTn>
                              </p:par>
                              <p:par>
                                <p:cTn id="824" nodeType="withEffect" fill="hold" presetClass="entr" presetID="10">
                                  <p:stCondLst>
                                    <p:cond delay="600"/>
                                  </p:stCondLst>
                                  <p:childTnLst>
                                    <p:set>
                                      <p:cBhvr>
                                        <p:cTn id="825" dur="1" fill="hold">
                                          <p:stCondLst>
                                            <p:cond delay="0"/>
                                          </p:stCondLst>
                                        </p:cTn>
                                        <p:tgtEl>
                                          <p:spTgt spid="258"/>
                                        </p:tgtEl>
                                        <p:attrNameLst>
                                          <p:attrName>style.visibility</p:attrName>
                                        </p:attrNameLst>
                                      </p:cBhvr>
                                      <p:to>
                                        <p:strVal val="visible"/>
                                      </p:to>
                                    </p:set>
                                    <p:animEffect filter="fade" transition="in">
                                      <p:cBhvr additive="repl">
                                        <p:cTn id="826" dur="600"/>
                                        <p:tgtEl>
                                          <p:spTgt spid="258"/>
                                        </p:tgtEl>
                                      </p:cBhvr>
                                    </p:animEffect>
                                  </p:childTnLst>
                                </p:cTn>
                              </p:par>
                              <p:par>
                                <p:cTn id="827" nodeType="withEffect" fill="hold" presetClass="path" presetID="64">
                                  <p:stCondLst>
                                    <p:cond delay="600"/>
                                  </p:stCondLst>
                                  <p:childTnLst>
                                    <p:animMotion origin="layout" path="M 0 0.04629686 L 0 5.6514034E-007 E">
                                      <p:cBhvr>
                                        <p:cTn id="828" dur="600" fill="hold"/>
                                        <p:tgtEl>
                                          <p:spTgt spid="258"/>
                                        </p:tgtEl>
                                        <p:attrNameLst>
                                          <p:attrName>ppt_x</p:attrName>
                                          <p:attrName>ppt_y</p:attrName>
                                        </p:attrNameLst>
                                      </p:cBhvr>
                                    </p:animMotion>
                                  </p:childTnLst>
                                </p:cTn>
                              </p:par>
                              <p:par>
                                <p:cTn id="829" nodeType="withEffect" fill="hold" presetClass="entr" presetID="10">
                                  <p:stCondLst>
                                    <p:cond delay="700"/>
                                  </p:stCondLst>
                                  <p:childTnLst>
                                    <p:set>
                                      <p:cBhvr>
                                        <p:cTn id="830" dur="1" fill="hold">
                                          <p:stCondLst>
                                            <p:cond delay="0"/>
                                          </p:stCondLst>
                                        </p:cTn>
                                        <p:tgtEl>
                                          <p:spTgt spid="259"/>
                                        </p:tgtEl>
                                        <p:attrNameLst>
                                          <p:attrName>style.visibility</p:attrName>
                                        </p:attrNameLst>
                                      </p:cBhvr>
                                      <p:to>
                                        <p:strVal val="visible"/>
                                      </p:to>
                                    </p:set>
                                    <p:animEffect filter="fade" transition="in">
                                      <p:cBhvr additive="repl">
                                        <p:cTn id="831" dur="600"/>
                                        <p:tgtEl>
                                          <p:spTgt spid="259"/>
                                        </p:tgtEl>
                                      </p:cBhvr>
                                    </p:animEffect>
                                  </p:childTnLst>
                                </p:cTn>
                              </p:par>
                              <p:par>
                                <p:cTn id="832" nodeType="withEffect" fill="hold" presetClass="path" presetID="64">
                                  <p:stCondLst>
                                    <p:cond delay="700"/>
                                  </p:stCondLst>
                                  <p:childTnLst>
                                    <p:animMotion origin="layout" path="M 2.6067098E-006 0.046296295 L 2.6067098E-006 0 E">
                                      <p:cBhvr>
                                        <p:cTn id="833" dur="600" fill="hold"/>
                                        <p:tgtEl>
                                          <p:spTgt spid="259"/>
                                        </p:tgtEl>
                                        <p:attrNameLst>
                                          <p:attrName>ppt_x</p:attrName>
                                          <p:attrName>ppt_y</p:attrName>
                                        </p:attrNameLst>
                                      </p:cBhvr>
                                    </p:animMotion>
                                  </p:childTnLst>
                                </p:cTn>
                              </p:par>
                              <p:par>
                                <p:cTn id="834" nodeType="withEffect" fill="hold" presetClass="entr" presetID="10">
                                  <p:stCondLst>
                                    <p:cond delay="700"/>
                                  </p:stCondLst>
                                  <p:childTnLst>
                                    <p:set>
                                      <p:cBhvr>
                                        <p:cTn id="835" dur="1" fill="hold">
                                          <p:stCondLst>
                                            <p:cond delay="0"/>
                                          </p:stCondLst>
                                        </p:cTn>
                                        <p:tgtEl>
                                          <p:spTgt spid="260"/>
                                        </p:tgtEl>
                                        <p:attrNameLst>
                                          <p:attrName>style.visibility</p:attrName>
                                        </p:attrNameLst>
                                      </p:cBhvr>
                                      <p:to>
                                        <p:strVal val="visible"/>
                                      </p:to>
                                    </p:set>
                                    <p:animEffect filter="fade" transition="in">
                                      <p:cBhvr additive="repl">
                                        <p:cTn id="836" dur="600"/>
                                        <p:tgtEl>
                                          <p:spTgt spid="260"/>
                                        </p:tgtEl>
                                      </p:cBhvr>
                                    </p:animEffect>
                                  </p:childTnLst>
                                </p:cTn>
                              </p:par>
                              <p:par>
                                <p:cTn id="837" nodeType="withEffect" fill="hold" presetClass="path" presetID="64">
                                  <p:stCondLst>
                                    <p:cond delay="700"/>
                                  </p:stCondLst>
                                  <p:childTnLst>
                                    <p:animMotion origin="layout" path="M 2.6067098E-006 0.046296295 L 2.6067098E-006 0 E">
                                      <p:cBhvr>
                                        <p:cTn id="838" dur="600" fill="hold"/>
                                        <p:tgtEl>
                                          <p:spTgt spid="260"/>
                                        </p:tgtEl>
                                        <p:attrNameLst>
                                          <p:attrName>ppt_x</p:attrName>
                                          <p:attrName>ppt_y</p:attrName>
                                        </p:attrNameLst>
                                      </p:cBhvr>
                                    </p:animMotion>
                                  </p:childTnLst>
                                </p:cTn>
                              </p:par>
                              <p:par>
                                <p:cTn id="839" nodeType="withEffect" fill="hold" presetClass="entr" presetID="10">
                                  <p:stCondLst>
                                    <p:cond delay="0"/>
                                  </p:stCondLst>
                                  <p:childTnLst>
                                    <p:set>
                                      <p:cBhvr>
                                        <p:cTn id="840" dur="1" fill="hold">
                                          <p:stCondLst>
                                            <p:cond delay="0"/>
                                          </p:stCondLst>
                                        </p:cTn>
                                        <p:tgtEl>
                                          <p:spTgt spid="261"/>
                                        </p:tgtEl>
                                        <p:attrNameLst>
                                          <p:attrName>style.visibility</p:attrName>
                                        </p:attrNameLst>
                                      </p:cBhvr>
                                      <p:to>
                                        <p:strVal val="visible"/>
                                      </p:to>
                                    </p:set>
                                    <p:animEffect filter="fade" transition="in">
                                      <p:cBhvr additive="repl">
                                        <p:cTn id="841" dur="1200"/>
                                        <p:tgtEl>
                                          <p:spTgt spid="261"/>
                                        </p:tgtEl>
                                      </p:cBhvr>
                                    </p:animEffect>
                                  </p:childTnLst>
                                </p:cTn>
                              </p:par>
                              <p:par>
                                <p:cTn id="842" nodeType="withEffect" fill="hold" presetClass="path" presetID="64">
                                  <p:stCondLst>
                                    <p:cond delay="0"/>
                                  </p:stCondLst>
                                  <p:childTnLst>
                                    <p:animMotion origin="layout" path="M 0 0.074074075 L 0 0 E">
                                      <p:cBhvr>
                                        <p:cTn id="843" dur="1200" fill="hold"/>
                                        <p:tgtEl>
                                          <p:spTgt spid="261"/>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Rect" descr=""/>
          <p:cNvPicPr/>
          <p:nvPr/>
        </p:nvPicPr>
        <p:blipFill>
          <a:blip r:embed="rId1"/>
          <a:stretch/>
        </p:blipFill>
        <p:spPr>
          <a:xfrm>
            <a:off x="0" y="1714680"/>
            <a:ext cx="8571960" cy="8571960"/>
          </a:xfrm>
          <a:prstGeom prst="rect">
            <a:avLst/>
          </a:prstGeom>
          <a:ln>
            <a:noFill/>
          </a:ln>
        </p:spPr>
      </p:pic>
      <p:sp>
        <p:nvSpPr>
          <p:cNvPr id="45" name="CustomShape 1"/>
          <p:cNvSpPr/>
          <p:nvPr/>
        </p:nvSpPr>
        <p:spPr>
          <a:xfrm>
            <a:off x="13602960" y="1302840"/>
            <a:ext cx="1951920" cy="547560"/>
          </a:xfrm>
          <a:prstGeom prst="rect">
            <a:avLst/>
          </a:prstGeom>
          <a:noFill/>
          <a:ln>
            <a:noFill/>
          </a:ln>
        </p:spPr>
        <p:style>
          <a:lnRef idx="0"/>
          <a:fillRef idx="0"/>
          <a:effectRef idx="0"/>
          <a:fontRef idx="minor"/>
        </p:style>
      </p:sp>
      <p:sp>
        <p:nvSpPr>
          <p:cNvPr id="46" name="CustomShape 2"/>
          <p:cNvSpPr/>
          <p:nvPr/>
        </p:nvSpPr>
        <p:spPr>
          <a:xfrm>
            <a:off x="9540000" y="1650240"/>
            <a:ext cx="7800120" cy="304920"/>
          </a:xfrm>
          <a:prstGeom prst="rect">
            <a:avLst/>
          </a:prstGeom>
          <a:noFill/>
          <a:ln>
            <a:noFill/>
          </a:ln>
        </p:spPr>
        <p:style>
          <a:lnRef idx="0"/>
          <a:fillRef idx="0"/>
          <a:effectRef idx="0"/>
          <a:fontRef idx="minor"/>
        </p:style>
      </p:sp>
      <p:sp>
        <p:nvSpPr>
          <p:cNvPr id="47" name="CustomShape 3"/>
          <p:cNvSpPr/>
          <p:nvPr/>
        </p:nvSpPr>
        <p:spPr>
          <a:xfrm>
            <a:off x="12105360" y="3565800"/>
            <a:ext cx="1256760" cy="273600"/>
          </a:xfrm>
          <a:prstGeom prst="rect">
            <a:avLst/>
          </a:prstGeom>
          <a:noFill/>
          <a:ln>
            <a:noFill/>
          </a:ln>
        </p:spPr>
        <p:style>
          <a:lnRef idx="0"/>
          <a:fillRef idx="0"/>
          <a:effectRef idx="0"/>
          <a:fontRef idx="minor"/>
        </p:style>
      </p:sp>
      <p:sp>
        <p:nvSpPr>
          <p:cNvPr id="48" name="CustomShape 4"/>
          <p:cNvSpPr/>
          <p:nvPr/>
        </p:nvSpPr>
        <p:spPr>
          <a:xfrm>
            <a:off x="9540000" y="5710320"/>
            <a:ext cx="3609360" cy="466200"/>
          </a:xfrm>
          <a:prstGeom prst="rect">
            <a:avLst/>
          </a:prstGeom>
          <a:noFill/>
          <a:ln>
            <a:noFill/>
          </a:ln>
        </p:spPr>
        <p:style>
          <a:lnRef idx="0"/>
          <a:fillRef idx="0"/>
          <a:effectRef idx="0"/>
          <a:fontRef idx="minor"/>
        </p:style>
      </p:sp>
      <p:sp>
        <p:nvSpPr>
          <p:cNvPr id="49" name="CustomShape 5"/>
          <p:cNvSpPr/>
          <p:nvPr/>
        </p:nvSpPr>
        <p:spPr>
          <a:xfrm>
            <a:off x="9540000" y="6176520"/>
            <a:ext cx="7800120" cy="609840"/>
          </a:xfrm>
          <a:prstGeom prst="rect">
            <a:avLst/>
          </a:prstGeom>
          <a:noFill/>
          <a:ln>
            <a:noFill/>
          </a:ln>
        </p:spPr>
        <p:style>
          <a:lnRef idx="0"/>
          <a:fillRef idx="0"/>
          <a:effectRef idx="0"/>
          <a:fontRef idx="minor"/>
        </p:style>
      </p:sp>
      <p:sp>
        <p:nvSpPr>
          <p:cNvPr id="50" name="CustomShape 6"/>
          <p:cNvSpPr/>
          <p:nvPr/>
        </p:nvSpPr>
        <p:spPr>
          <a:xfrm>
            <a:off x="1022760" y="1008000"/>
            <a:ext cx="13304880" cy="640080"/>
          </a:xfrm>
          <a:prstGeom prst="rect">
            <a:avLst/>
          </a:prstGeom>
          <a:noFill/>
          <a:ln>
            <a:noFill/>
          </a:ln>
        </p:spPr>
        <p:style>
          <a:lnRef idx="0"/>
          <a:fillRef idx="0"/>
          <a:effectRef idx="0"/>
          <a:fontRef idx="minor"/>
        </p:style>
      </p:sp>
      <p:sp>
        <p:nvSpPr>
          <p:cNvPr id="51" name="CustomShape 7"/>
          <p:cNvSpPr/>
          <p:nvPr/>
        </p:nvSpPr>
        <p:spPr>
          <a:xfrm>
            <a:off x="685800" y="647640"/>
            <a:ext cx="6104880" cy="279000"/>
          </a:xfrm>
          <a:prstGeom prst="rect">
            <a:avLst/>
          </a:prstGeom>
          <a:noFill/>
          <a:ln>
            <a:noFill/>
          </a:ln>
        </p:spPr>
        <p:style>
          <a:lnRef idx="0"/>
          <a:fillRef idx="0"/>
          <a:effectRef idx="0"/>
          <a:fontRef idx="minor"/>
        </p:style>
      </p:sp>
      <p:sp>
        <p:nvSpPr>
          <p:cNvPr id="52" name="CustomShape 8"/>
          <p:cNvSpPr/>
          <p:nvPr/>
        </p:nvSpPr>
        <p:spPr>
          <a:xfrm>
            <a:off x="685800" y="1752480"/>
            <a:ext cx="6104880" cy="394560"/>
          </a:xfrm>
          <a:prstGeom prst="rect">
            <a:avLst/>
          </a:prstGeom>
          <a:noFill/>
          <a:ln>
            <a:noFill/>
          </a:ln>
        </p:spPr>
        <p:style>
          <a:lnRef idx="0"/>
          <a:fillRef idx="0"/>
          <a:effectRef idx="0"/>
          <a:fontRef idx="minor"/>
        </p:style>
      </p:sp>
      <p:sp>
        <p:nvSpPr>
          <p:cNvPr id="53" name="TextShape 9"/>
          <p:cNvSpPr txBox="1"/>
          <p:nvPr/>
        </p:nvSpPr>
        <p:spPr>
          <a:xfrm>
            <a:off x="1868400" y="1620720"/>
            <a:ext cx="13251600" cy="8246520"/>
          </a:xfrm>
          <a:prstGeom prst="rect">
            <a:avLst/>
          </a:prstGeom>
          <a:noFill/>
          <a:ln>
            <a:noFill/>
          </a:ln>
        </p:spPr>
        <p:txBody>
          <a:bodyPr lIns="90000" rIns="90000" tIns="45000" bIns="45000">
            <a:spAutoFit/>
          </a:bodyPr>
          <a:p>
            <a:endParaRPr b="0" lang="en-IN" sz="1800" spc="-1" strike="noStrike">
              <a:latin typeface="Arial"/>
            </a:endParaRPr>
          </a:p>
          <a:p>
            <a:pPr marL="216000" indent="-216000">
              <a:buClr>
                <a:srgbClr val="000000"/>
              </a:buClr>
              <a:buSzPct val="45000"/>
              <a:buFont typeface="Wingdings" charset="2"/>
              <a:buChar char=""/>
            </a:pPr>
            <a:r>
              <a:rPr b="1" lang="en-IN" sz="2600" spc="-1" strike="noStrike">
                <a:latin typeface="Arial"/>
              </a:rPr>
              <a:t>GitHub:</a:t>
            </a:r>
            <a:r>
              <a:rPr b="0" lang="en-IN" sz="2600" spc="-1" strike="noStrike">
                <a:latin typeface="Arial"/>
              </a:rPr>
              <a:t> for version control</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Maven:</a:t>
            </a:r>
            <a:r>
              <a:rPr b="0" lang="en-IN" sz="2600" spc="-1" strike="noStrike">
                <a:latin typeface="Arial"/>
              </a:rPr>
              <a:t> for project management and builds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Jenkins:</a:t>
            </a:r>
            <a:r>
              <a:rPr b="0" lang="en-IN" sz="2600" spc="-1" strike="noStrike">
                <a:latin typeface="Arial"/>
              </a:rPr>
              <a:t> For managing the CI/CD pipeline.</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SonarQube:</a:t>
            </a:r>
            <a:r>
              <a:rPr b="0" lang="en-IN" sz="2600" spc="-1" strike="noStrike">
                <a:latin typeface="Arial"/>
              </a:rPr>
              <a:t> For static code analysis.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Amazon ECR:</a:t>
            </a:r>
            <a:r>
              <a:rPr b="0" lang="en-IN" sz="2600" spc="-1" strike="noStrike">
                <a:latin typeface="Arial"/>
              </a:rPr>
              <a:t> For managing dependencies and artifacts.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Trivy:</a:t>
            </a:r>
            <a:r>
              <a:rPr b="0" lang="en-IN" sz="2600" spc="-1" strike="noStrike">
                <a:latin typeface="Arial"/>
              </a:rPr>
              <a:t> For scanning vulnerabilities in files and Docker images.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Docker:</a:t>
            </a:r>
            <a:r>
              <a:rPr b="0" lang="en-IN" sz="2600" spc="-1" strike="noStrike">
                <a:latin typeface="Arial"/>
              </a:rPr>
              <a:t> To containerize applications.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Prometheus:</a:t>
            </a:r>
            <a:r>
              <a:rPr b="0" lang="en-IN" sz="2600" spc="-1" strike="noStrike">
                <a:latin typeface="Arial"/>
              </a:rPr>
              <a:t> For monitoring metrics from services.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Grafana:</a:t>
            </a:r>
            <a:r>
              <a:rPr b="0" lang="en-IN" sz="2600" spc="-1" strike="noStrike">
                <a:latin typeface="Arial"/>
              </a:rPr>
              <a:t> For visualizing metrics.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Kubernetes (AWS EKS):</a:t>
            </a:r>
            <a:r>
              <a:rPr b="0" lang="en-IN" sz="2600" spc="-1" strike="noStrike">
                <a:latin typeface="Arial"/>
              </a:rPr>
              <a:t> For managing containerized workloads.</a:t>
            </a:r>
            <a:endParaRPr b="0" lang="en-IN" sz="2600" spc="-1" strike="noStrike">
              <a:latin typeface="Arial"/>
            </a:endParaRPr>
          </a:p>
          <a:p>
            <a:pPr marL="216000" indent="-216000">
              <a:buClr>
                <a:srgbClr val="000000"/>
              </a:buClr>
              <a:buSzPct val="45000"/>
              <a:buFont typeface="Wingdings" charset="2"/>
              <a:buChar char=""/>
            </a:pPr>
            <a:endParaRPr b="0" lang="en-IN" sz="2600" spc="-1" strike="noStrike">
              <a:latin typeface="Arial"/>
            </a:endParaRPr>
          </a:p>
          <a:p>
            <a:pPr marL="216000" indent="-216000">
              <a:buClr>
                <a:srgbClr val="000000"/>
              </a:buClr>
              <a:buSzPct val="45000"/>
              <a:buFont typeface="Wingdings" charset="2"/>
              <a:buChar char=""/>
            </a:pPr>
            <a:r>
              <a:rPr b="1" lang="en-IN" sz="2600" spc="-1" strike="noStrike">
                <a:latin typeface="Arial"/>
              </a:rPr>
              <a:t>Terraform:</a:t>
            </a:r>
            <a:r>
              <a:rPr b="0" lang="en-IN" sz="2600" spc="-1" strike="noStrike">
                <a:latin typeface="Arial"/>
              </a:rPr>
              <a:t> For EKS deployment.</a:t>
            </a:r>
            <a:endParaRPr b="0" lang="en-IN" sz="2600" spc="-1" strike="noStrike">
              <a:latin typeface="Arial"/>
            </a:endParaRPr>
          </a:p>
        </p:txBody>
      </p:sp>
      <p:sp>
        <p:nvSpPr>
          <p:cNvPr id="54" name="TextShape 10"/>
          <p:cNvSpPr txBox="1"/>
          <p:nvPr/>
        </p:nvSpPr>
        <p:spPr>
          <a:xfrm>
            <a:off x="3168000" y="792720"/>
            <a:ext cx="13896000" cy="1547280"/>
          </a:xfrm>
          <a:prstGeom prst="rect">
            <a:avLst/>
          </a:prstGeom>
          <a:noFill/>
          <a:ln>
            <a:noFill/>
          </a:ln>
        </p:spPr>
        <p:txBody>
          <a:bodyPr lIns="90000" rIns="90000" tIns="45000" bIns="45000">
            <a:spAutoFit/>
          </a:bodyPr>
          <a:p>
            <a:r>
              <a:rPr b="0" lang="en-IN" sz="4400" spc="-1" strike="noStrike">
                <a:latin typeface="Arial"/>
              </a:rPr>
              <a:t>Tools and Technologies Used</a:t>
            </a:r>
            <a:endParaRPr b="0" lang="en-IN" sz="4400" spc="-1" strike="noStrike">
              <a:latin typeface="Arial"/>
            </a:endParaRPr>
          </a:p>
        </p:txBody>
      </p:sp>
    </p:spTree>
  </p:cSld>
  <mc:AlternateContent>
    <mc:Choice Requires="p14">
      <p:transition spd="med" p14:dur="700">
        <p:push dir="u"/>
      </p:transition>
    </mc:Choice>
    <mc:Fallback>
      <p:transition spd="med">
        <p:push dir="u"/>
      </p:transition>
    </mc:Fallback>
  </mc:AlternateContent>
  <p:timing>
    <p:tnLst>
      <p:par>
        <p:cTn id="30" dur="indefinite" restart="never" nodeType="tmRoot">
          <p:childTnLst>
            <p:seq>
              <p:cTn id="31" dur="indefinite" nodeType="mainSeq">
                <p:childTnLst>
                  <p:par>
                    <p:cTn id="32" fill="hold">
                      <p:stCondLst>
                        <p:cond delay="0"/>
                      </p:stCondLst>
                      <p:childTnLst>
                        <p:par>
                          <p:cTn id="33" fill="hold">
                            <p:stCondLst>
                              <p:cond delay="0"/>
                            </p:stCondLst>
                            <p:childTnLst>
                              <p:par>
                                <p:cTn id="34" nodeType="withEffect" fill="hold" presetClass="entr" presetID="10">
                                  <p:stCondLst>
                                    <p:cond delay="0"/>
                                  </p:stCondLst>
                                  <p:childTnLst>
                                    <p:set>
                                      <p:cBhvr>
                                        <p:cTn id="35" dur="1" fill="hold">
                                          <p:stCondLst>
                                            <p:cond delay="0"/>
                                          </p:stCondLst>
                                        </p:cTn>
                                        <p:tgtEl>
                                          <p:spTgt spid="44"/>
                                        </p:tgtEl>
                                        <p:attrNameLst>
                                          <p:attrName>style.visibility</p:attrName>
                                        </p:attrNameLst>
                                      </p:cBhvr>
                                      <p:to>
                                        <p:strVal val="visible"/>
                                      </p:to>
                                    </p:set>
                                    <p:animEffect filter="fade" transition="in">
                                      <p:cBhvr additive="repl">
                                        <p:cTn id="36" dur="1200"/>
                                        <p:tgtEl>
                                          <p:spTgt spid="44"/>
                                        </p:tgtEl>
                                      </p:cBhvr>
                                    </p:animEffect>
                                  </p:childTnLst>
                                </p:cTn>
                              </p:par>
                              <p:par>
                                <p:cTn id="37" nodeType="withEffect" fill="hold" presetClass="path" presetID="64">
                                  <p:stCondLst>
                                    <p:cond delay="0"/>
                                  </p:stCondLst>
                                  <p:childTnLst>
                                    <p:animMotion origin="layout" path="M 0 0.074074075 L 0 0 E">
                                      <p:cBhvr>
                                        <p:cTn id="38" dur="1200" fill="hold"/>
                                        <p:tgtEl>
                                          <p:spTgt spid="44"/>
                                        </p:tgtEl>
                                        <p:attrNameLst>
                                          <p:attrName>ppt_x</p:attrName>
                                          <p:attrName>ppt_y</p:attrName>
                                        </p:attrNameLst>
                                      </p:cBhvr>
                                    </p:animMotion>
                                  </p:childTnLst>
                                </p:cTn>
                              </p:par>
                              <p:par>
                                <p:cTn id="39" nodeType="withEffect" fill="hold" presetClass="entr" presetID="10">
                                  <p:stCondLst>
                                    <p:cond delay="1000"/>
                                  </p:stCondLst>
                                  <p:childTnLst>
                                    <p:set>
                                      <p:cBhvr>
                                        <p:cTn id="40" dur="1" fill="hold">
                                          <p:stCondLst>
                                            <p:cond delay="0"/>
                                          </p:stCondLst>
                                        </p:cTn>
                                        <p:tgtEl>
                                          <p:spTgt spid="45"/>
                                        </p:tgtEl>
                                        <p:attrNameLst>
                                          <p:attrName>style.visibility</p:attrName>
                                        </p:attrNameLst>
                                      </p:cBhvr>
                                      <p:to>
                                        <p:strVal val="visible"/>
                                      </p:to>
                                    </p:set>
                                    <p:animEffect filter="fade" transition="in">
                                      <p:cBhvr additive="repl">
                                        <p:cTn id="41" dur="1000"/>
                                        <p:tgtEl>
                                          <p:spTgt spid="45"/>
                                        </p:tgtEl>
                                      </p:cBhvr>
                                    </p:animEffect>
                                  </p:childTnLst>
                                </p:cTn>
                              </p:par>
                              <p:par>
                                <p:cTn id="42" nodeType="withEffect" fill="hold" presetClass="path" presetID="64">
                                  <p:stCondLst>
                                    <p:cond delay="1000"/>
                                  </p:stCondLst>
                                  <p:childTnLst>
                                    <p:animMotion origin="layout" path="M 3.1789145E-007 0.046297453 L 3.1789145E-007 1.1585377E-006 E">
                                      <p:cBhvr>
                                        <p:cTn id="43" dur="1000" fill="hold"/>
                                        <p:tgtEl>
                                          <p:spTgt spid="45"/>
                                        </p:tgtEl>
                                        <p:attrNameLst>
                                          <p:attrName>ppt_x</p:attrName>
                                          <p:attrName>ppt_y</p:attrName>
                                        </p:attrNameLst>
                                      </p:cBhvr>
                                    </p:animMotion>
                                  </p:childTnLst>
                                </p:cTn>
                              </p:par>
                              <p:par>
                                <p:cTn id="44" nodeType="withEffect" fill="hold" presetClass="entr" presetID="10">
                                  <p:stCondLst>
                                    <p:cond delay="1140"/>
                                  </p:stCondLst>
                                  <p:childTnLst>
                                    <p:set>
                                      <p:cBhvr>
                                        <p:cTn id="45" dur="1" fill="hold">
                                          <p:stCondLst>
                                            <p:cond delay="0"/>
                                          </p:stCondLst>
                                        </p:cTn>
                                        <p:tgtEl>
                                          <p:spTgt spid="46"/>
                                        </p:tgtEl>
                                        <p:attrNameLst>
                                          <p:attrName>style.visibility</p:attrName>
                                        </p:attrNameLst>
                                      </p:cBhvr>
                                      <p:to>
                                        <p:strVal val="visible"/>
                                      </p:to>
                                    </p:set>
                                    <p:animEffect filter="fade" transition="in">
                                      <p:cBhvr additive="repl">
                                        <p:cTn id="46" dur="1000"/>
                                        <p:tgtEl>
                                          <p:spTgt spid="46"/>
                                        </p:tgtEl>
                                      </p:cBhvr>
                                    </p:animEffect>
                                  </p:childTnLst>
                                </p:cTn>
                              </p:par>
                              <p:par>
                                <p:cTn id="47" nodeType="withEffect" fill="hold" presetClass="path" presetID="64">
                                  <p:stCondLst>
                                    <p:cond delay="1140"/>
                                  </p:stCondLst>
                                  <p:childTnLst>
                                    <p:animMotion origin="layout" path="M 1.9391377E-006 0.04629224 L 1.9391377E-006 -4.054882E-006 E">
                                      <p:cBhvr>
                                        <p:cTn id="48" dur="1000" fill="hold"/>
                                        <p:tgtEl>
                                          <p:spTgt spid="46"/>
                                        </p:tgtEl>
                                        <p:attrNameLst>
                                          <p:attrName>ppt_x</p:attrName>
                                          <p:attrName>ppt_y</p:attrName>
                                        </p:attrNameLst>
                                      </p:cBhvr>
                                    </p:animMotion>
                                  </p:childTnLst>
                                </p:cTn>
                              </p:par>
                              <p:par>
                                <p:cTn id="49" nodeType="withEffect" fill="hold" presetClass="entr" presetID="10">
                                  <p:stCondLst>
                                    <p:cond delay="1280"/>
                                  </p:stCondLst>
                                  <p:childTnLst>
                                    <p:set>
                                      <p:cBhvr>
                                        <p:cTn id="50" dur="1" fill="hold">
                                          <p:stCondLst>
                                            <p:cond delay="0"/>
                                          </p:stCondLst>
                                        </p:cTn>
                                        <p:tgtEl>
                                          <p:spTgt spid="47"/>
                                        </p:tgtEl>
                                        <p:attrNameLst>
                                          <p:attrName>style.visibility</p:attrName>
                                        </p:attrNameLst>
                                      </p:cBhvr>
                                      <p:to>
                                        <p:strVal val="visible"/>
                                      </p:to>
                                    </p:set>
                                    <p:animEffect filter="fade" transition="in">
                                      <p:cBhvr additive="repl">
                                        <p:cTn id="51" dur="1000"/>
                                        <p:tgtEl>
                                          <p:spTgt spid="47"/>
                                        </p:tgtEl>
                                      </p:cBhvr>
                                    </p:animEffect>
                                  </p:childTnLst>
                                </p:cTn>
                              </p:par>
                              <p:par>
                                <p:cTn id="52" nodeType="withEffect" fill="hold" presetClass="path" presetID="64">
                                  <p:stCondLst>
                                    <p:cond delay="1280"/>
                                  </p:stCondLst>
                                  <p:childTnLst>
                                    <p:animMotion origin="layout" path="M 3.1789145E-007 0.04629166 L 3.1789145E-007 -4.6341506E-006 E">
                                      <p:cBhvr>
                                        <p:cTn id="53" dur="1000" fill="hold"/>
                                        <p:tgtEl>
                                          <p:spTgt spid="47"/>
                                        </p:tgtEl>
                                        <p:attrNameLst>
                                          <p:attrName>ppt_x</p:attrName>
                                          <p:attrName>ppt_y</p:attrName>
                                        </p:attrNameLst>
                                      </p:cBhvr>
                                    </p:animMotion>
                                  </p:childTnLst>
                                </p:cTn>
                              </p:par>
                              <p:par>
                                <p:cTn id="54" nodeType="withEffect" fill="hold" presetClass="entr" presetID="10">
                                  <p:stCondLst>
                                    <p:cond delay="1280"/>
                                  </p:stCondLst>
                                  <p:childTnLst>
                                    <p:set>
                                      <p:cBhvr>
                                        <p:cTn id="55" dur="1" fill="hold">
                                          <p:stCondLst>
                                            <p:cond delay="0"/>
                                          </p:stCondLst>
                                        </p:cTn>
                                        <p:tgtEl>
                                          <p:spTgt spid="48"/>
                                        </p:tgtEl>
                                        <p:attrNameLst>
                                          <p:attrName>style.visibility</p:attrName>
                                        </p:attrNameLst>
                                      </p:cBhvr>
                                      <p:to>
                                        <p:strVal val="visible"/>
                                      </p:to>
                                    </p:set>
                                    <p:animEffect filter="fade" transition="in">
                                      <p:cBhvr additive="repl">
                                        <p:cTn id="56" dur="1000"/>
                                        <p:tgtEl>
                                          <p:spTgt spid="48"/>
                                        </p:tgtEl>
                                      </p:cBhvr>
                                    </p:animEffect>
                                  </p:childTnLst>
                                </p:cTn>
                              </p:par>
                              <p:par>
                                <p:cTn id="57" nodeType="withEffect" fill="hold" presetClass="path" presetID="64">
                                  <p:stCondLst>
                                    <p:cond delay="1280"/>
                                  </p:stCondLst>
                                  <p:childTnLst>
                                    <p:animMotion origin="layout" path="M 1.9391377E-006 0.046296295 L 1.9391377E-006 0 E">
                                      <p:cBhvr>
                                        <p:cTn id="58" dur="1000" fill="hold"/>
                                        <p:tgtEl>
                                          <p:spTgt spid="48"/>
                                        </p:tgtEl>
                                        <p:attrNameLst>
                                          <p:attrName>ppt_x</p:attrName>
                                          <p:attrName>ppt_y</p:attrName>
                                        </p:attrNameLst>
                                      </p:cBhvr>
                                    </p:animMotion>
                                  </p:childTnLst>
                                </p:cTn>
                              </p:par>
                              <p:par>
                                <p:cTn id="59" nodeType="withEffect" fill="hold" presetClass="entr" presetID="10">
                                  <p:stCondLst>
                                    <p:cond delay="1700"/>
                                  </p:stCondLst>
                                  <p:childTnLst>
                                    <p:set>
                                      <p:cBhvr>
                                        <p:cTn id="60" dur="1" fill="hold">
                                          <p:stCondLst>
                                            <p:cond delay="0"/>
                                          </p:stCondLst>
                                        </p:cTn>
                                        <p:tgtEl>
                                          <p:spTgt spid="49"/>
                                        </p:tgtEl>
                                        <p:attrNameLst>
                                          <p:attrName>style.visibility</p:attrName>
                                        </p:attrNameLst>
                                      </p:cBhvr>
                                      <p:to>
                                        <p:strVal val="visible"/>
                                      </p:to>
                                    </p:set>
                                    <p:animEffect filter="fade" transition="in">
                                      <p:cBhvr additive="repl">
                                        <p:cTn id="61" dur="1000"/>
                                        <p:tgtEl>
                                          <p:spTgt spid="49"/>
                                        </p:tgtEl>
                                      </p:cBhvr>
                                    </p:animEffect>
                                  </p:childTnLst>
                                </p:cTn>
                              </p:par>
                              <p:par>
                                <p:cTn id="62" nodeType="withEffect" fill="hold" presetClass="path" presetID="64">
                                  <p:stCondLst>
                                    <p:cond delay="1700"/>
                                  </p:stCondLst>
                                  <p:childTnLst>
                                    <p:animMotion origin="layout" path="M 1.9391377E-006 0.04629918 L 1.9391377E-006 2.8822158E-006 E">
                                      <p:cBhvr>
                                        <p:cTn id="63" dur="1000" fill="hold"/>
                                        <p:tgtEl>
                                          <p:spTgt spid="49"/>
                                        </p:tgtEl>
                                        <p:attrNameLst>
                                          <p:attrName>ppt_x</p:attrName>
                                          <p:attrName>ppt_y</p:attrName>
                                        </p:attrNameLst>
                                      </p:cBhvr>
                                    </p:animMotion>
                                  </p:childTnLst>
                                </p:cTn>
                              </p:par>
                              <p:par>
                                <p:cTn id="64" nodeType="withEffect" fill="hold" presetClass="entr" presetID="10">
                                  <p:stCondLst>
                                    <p:cond delay="300"/>
                                  </p:stCondLst>
                                  <p:childTnLst>
                                    <p:set>
                                      <p:cBhvr>
                                        <p:cTn id="65" dur="1" fill="hold">
                                          <p:stCondLst>
                                            <p:cond delay="0"/>
                                          </p:stCondLst>
                                        </p:cTn>
                                        <p:tgtEl>
                                          <p:spTgt spid="50"/>
                                        </p:tgtEl>
                                        <p:attrNameLst>
                                          <p:attrName>style.visibility</p:attrName>
                                        </p:attrNameLst>
                                      </p:cBhvr>
                                      <p:to>
                                        <p:strVal val="visible"/>
                                      </p:to>
                                    </p:set>
                                    <p:animEffect filter="fade" transition="in">
                                      <p:cBhvr additive="repl">
                                        <p:cTn id="66" dur="600"/>
                                        <p:tgtEl>
                                          <p:spTgt spid="50"/>
                                        </p:tgtEl>
                                      </p:cBhvr>
                                    </p:animEffect>
                                  </p:childTnLst>
                                </p:cTn>
                              </p:par>
                              <p:par>
                                <p:cTn id="67" nodeType="withEffect" fill="hold" presetClass="path" presetID="64">
                                  <p:stCondLst>
                                    <p:cond delay="300"/>
                                  </p:stCondLst>
                                  <p:childTnLst>
                                    <p:animMotion origin="layout" path="M 0 0.046296295 L 0 0 E">
                                      <p:cBhvr>
                                        <p:cTn id="68" dur="600" fill="hold"/>
                                        <p:tgtEl>
                                          <p:spTgt spid="50"/>
                                        </p:tgtEl>
                                        <p:attrNameLst>
                                          <p:attrName>ppt_x</p:attrName>
                                          <p:attrName>ppt_y</p:attrName>
                                        </p:attrNameLst>
                                      </p:cBhvr>
                                    </p:animMotion>
                                  </p:childTnLst>
                                </p:cTn>
                              </p:par>
                              <p:par>
                                <p:cTn id="69" nodeType="withEffect" fill="hold" presetClass="entr" presetID="10">
                                  <p:stCondLst>
                                    <p:cond delay="100"/>
                                  </p:stCondLst>
                                  <p:childTnLst>
                                    <p:set>
                                      <p:cBhvr>
                                        <p:cTn id="70" dur="1" fill="hold">
                                          <p:stCondLst>
                                            <p:cond delay="0"/>
                                          </p:stCondLst>
                                        </p:cTn>
                                        <p:tgtEl>
                                          <p:spTgt spid="51"/>
                                        </p:tgtEl>
                                        <p:attrNameLst>
                                          <p:attrName>style.visibility</p:attrName>
                                        </p:attrNameLst>
                                      </p:cBhvr>
                                      <p:to>
                                        <p:strVal val="visible"/>
                                      </p:to>
                                    </p:set>
                                    <p:animEffect filter="fade" transition="in">
                                      <p:cBhvr additive="repl">
                                        <p:cTn id="71" dur="600"/>
                                        <p:tgtEl>
                                          <p:spTgt spid="51"/>
                                        </p:tgtEl>
                                      </p:cBhvr>
                                    </p:animEffect>
                                  </p:childTnLst>
                                </p:cTn>
                              </p:par>
                              <p:par>
                                <p:cTn id="72" nodeType="withEffect" fill="hold" presetClass="path" presetID="64">
                                  <p:stCondLst>
                                    <p:cond delay="100"/>
                                  </p:stCondLst>
                                  <p:childTnLst>
                                    <p:animMotion origin="layout" path="M 0 0.046296295 L 0 0 E">
                                      <p:cBhvr>
                                        <p:cTn id="73" dur="600" fill="hold"/>
                                        <p:tgtEl>
                                          <p:spTgt spid="51"/>
                                        </p:tgtEl>
                                        <p:attrNameLst>
                                          <p:attrName>ppt_x</p:attrName>
                                          <p:attrName>ppt_y</p:attrName>
                                        </p:attrNameLst>
                                      </p:cBhvr>
                                    </p:animMotion>
                                  </p:childTnLst>
                                </p:cTn>
                              </p:par>
                              <p:par>
                                <p:cTn id="74" nodeType="withEffect" fill="hold" presetClass="entr" presetID="10">
                                  <p:stCondLst>
                                    <p:cond delay="500"/>
                                  </p:stCondLst>
                                  <p:childTnLst>
                                    <p:set>
                                      <p:cBhvr>
                                        <p:cTn id="75" dur="1" fill="hold">
                                          <p:stCondLst>
                                            <p:cond delay="0"/>
                                          </p:stCondLst>
                                        </p:cTn>
                                        <p:tgtEl>
                                          <p:spTgt spid="52"/>
                                        </p:tgtEl>
                                        <p:attrNameLst>
                                          <p:attrName>style.visibility</p:attrName>
                                        </p:attrNameLst>
                                      </p:cBhvr>
                                      <p:to>
                                        <p:strVal val="visible"/>
                                      </p:to>
                                    </p:set>
                                    <p:animEffect filter="fade" transition="in">
                                      <p:cBhvr additive="repl">
                                        <p:cTn id="76" dur="600"/>
                                        <p:tgtEl>
                                          <p:spTgt spid="52"/>
                                        </p:tgtEl>
                                      </p:cBhvr>
                                    </p:animEffect>
                                  </p:childTnLst>
                                </p:cTn>
                              </p:par>
                              <p:par>
                                <p:cTn id="77" nodeType="withEffect" fill="hold" presetClass="path" presetID="64">
                                  <p:stCondLst>
                                    <p:cond delay="500"/>
                                  </p:stCondLst>
                                  <p:childTnLst>
                                    <p:animMotion origin="layout" path="M 0 0.046296295 L 0 0 E">
                                      <p:cBhvr>
                                        <p:cTn id="78" dur="600" fill="hold"/>
                                        <p:tgtEl>
                                          <p:spTgt spid="52"/>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Rect" descr=""/>
          <p:cNvPicPr/>
          <p:nvPr/>
        </p:nvPicPr>
        <p:blipFill>
          <a:blip r:embed="rId1"/>
          <a:stretch/>
        </p:blipFill>
        <p:spPr>
          <a:xfrm>
            <a:off x="0" y="1714680"/>
            <a:ext cx="8571960" cy="8571960"/>
          </a:xfrm>
          <a:prstGeom prst="rect">
            <a:avLst/>
          </a:prstGeom>
          <a:ln>
            <a:noFill/>
          </a:ln>
        </p:spPr>
      </p:pic>
      <p:sp>
        <p:nvSpPr>
          <p:cNvPr id="56" name="CustomShape 1"/>
          <p:cNvSpPr/>
          <p:nvPr/>
        </p:nvSpPr>
        <p:spPr>
          <a:xfrm>
            <a:off x="13602960" y="1302840"/>
            <a:ext cx="1951920" cy="547560"/>
          </a:xfrm>
          <a:prstGeom prst="rect">
            <a:avLst/>
          </a:prstGeom>
          <a:noFill/>
          <a:ln>
            <a:noFill/>
          </a:ln>
        </p:spPr>
        <p:style>
          <a:lnRef idx="0"/>
          <a:fillRef idx="0"/>
          <a:effectRef idx="0"/>
          <a:fontRef idx="minor"/>
        </p:style>
      </p:sp>
      <p:sp>
        <p:nvSpPr>
          <p:cNvPr id="57" name="CustomShape 2"/>
          <p:cNvSpPr/>
          <p:nvPr/>
        </p:nvSpPr>
        <p:spPr>
          <a:xfrm>
            <a:off x="9540000" y="1650240"/>
            <a:ext cx="7800120" cy="304920"/>
          </a:xfrm>
          <a:prstGeom prst="rect">
            <a:avLst/>
          </a:prstGeom>
          <a:noFill/>
          <a:ln>
            <a:noFill/>
          </a:ln>
        </p:spPr>
        <p:style>
          <a:lnRef idx="0"/>
          <a:fillRef idx="0"/>
          <a:effectRef idx="0"/>
          <a:fontRef idx="minor"/>
        </p:style>
      </p:sp>
      <p:sp>
        <p:nvSpPr>
          <p:cNvPr id="58" name="CustomShape 3"/>
          <p:cNvSpPr/>
          <p:nvPr/>
        </p:nvSpPr>
        <p:spPr>
          <a:xfrm>
            <a:off x="12105360" y="3565800"/>
            <a:ext cx="1256760" cy="273600"/>
          </a:xfrm>
          <a:prstGeom prst="rect">
            <a:avLst/>
          </a:prstGeom>
          <a:noFill/>
          <a:ln>
            <a:noFill/>
          </a:ln>
        </p:spPr>
        <p:style>
          <a:lnRef idx="0"/>
          <a:fillRef idx="0"/>
          <a:effectRef idx="0"/>
          <a:fontRef idx="minor"/>
        </p:style>
      </p:sp>
      <p:sp>
        <p:nvSpPr>
          <p:cNvPr id="59" name="CustomShape 4"/>
          <p:cNvSpPr/>
          <p:nvPr/>
        </p:nvSpPr>
        <p:spPr>
          <a:xfrm>
            <a:off x="9540000" y="5710320"/>
            <a:ext cx="3609360" cy="466200"/>
          </a:xfrm>
          <a:prstGeom prst="rect">
            <a:avLst/>
          </a:prstGeom>
          <a:noFill/>
          <a:ln>
            <a:noFill/>
          </a:ln>
        </p:spPr>
        <p:style>
          <a:lnRef idx="0"/>
          <a:fillRef idx="0"/>
          <a:effectRef idx="0"/>
          <a:fontRef idx="minor"/>
        </p:style>
      </p:sp>
      <p:sp>
        <p:nvSpPr>
          <p:cNvPr id="60" name="CustomShape 5"/>
          <p:cNvSpPr/>
          <p:nvPr/>
        </p:nvSpPr>
        <p:spPr>
          <a:xfrm>
            <a:off x="9540000" y="6176520"/>
            <a:ext cx="7800120" cy="609840"/>
          </a:xfrm>
          <a:prstGeom prst="rect">
            <a:avLst/>
          </a:prstGeom>
          <a:noFill/>
          <a:ln>
            <a:noFill/>
          </a:ln>
        </p:spPr>
        <p:style>
          <a:lnRef idx="0"/>
          <a:fillRef idx="0"/>
          <a:effectRef idx="0"/>
          <a:fontRef idx="minor"/>
        </p:style>
      </p:sp>
      <p:sp>
        <p:nvSpPr>
          <p:cNvPr id="61" name="CustomShape 6"/>
          <p:cNvSpPr/>
          <p:nvPr/>
        </p:nvSpPr>
        <p:spPr>
          <a:xfrm>
            <a:off x="1022760" y="1008000"/>
            <a:ext cx="13304880" cy="640080"/>
          </a:xfrm>
          <a:prstGeom prst="rect">
            <a:avLst/>
          </a:prstGeom>
          <a:noFill/>
          <a:ln>
            <a:noFill/>
          </a:ln>
        </p:spPr>
        <p:style>
          <a:lnRef idx="0"/>
          <a:fillRef idx="0"/>
          <a:effectRef idx="0"/>
          <a:fontRef idx="minor"/>
        </p:style>
      </p:sp>
      <p:sp>
        <p:nvSpPr>
          <p:cNvPr id="62" name="CustomShape 7"/>
          <p:cNvSpPr/>
          <p:nvPr/>
        </p:nvSpPr>
        <p:spPr>
          <a:xfrm>
            <a:off x="685800" y="647640"/>
            <a:ext cx="6104880" cy="279000"/>
          </a:xfrm>
          <a:prstGeom prst="rect">
            <a:avLst/>
          </a:prstGeom>
          <a:noFill/>
          <a:ln>
            <a:noFill/>
          </a:ln>
        </p:spPr>
        <p:style>
          <a:lnRef idx="0"/>
          <a:fillRef idx="0"/>
          <a:effectRef idx="0"/>
          <a:fontRef idx="minor"/>
        </p:style>
      </p:sp>
      <p:sp>
        <p:nvSpPr>
          <p:cNvPr id="63" name="CustomShape 8"/>
          <p:cNvSpPr/>
          <p:nvPr/>
        </p:nvSpPr>
        <p:spPr>
          <a:xfrm>
            <a:off x="685800" y="1752480"/>
            <a:ext cx="6104880" cy="394560"/>
          </a:xfrm>
          <a:prstGeom prst="rect">
            <a:avLst/>
          </a:prstGeom>
          <a:noFill/>
          <a:ln>
            <a:noFill/>
          </a:ln>
        </p:spPr>
        <p:style>
          <a:lnRef idx="0"/>
          <a:fillRef idx="0"/>
          <a:effectRef idx="0"/>
          <a:fontRef idx="minor"/>
        </p:style>
      </p:sp>
      <p:sp>
        <p:nvSpPr>
          <p:cNvPr id="64" name="TextShape 9"/>
          <p:cNvSpPr txBox="1"/>
          <p:nvPr/>
        </p:nvSpPr>
        <p:spPr>
          <a:xfrm>
            <a:off x="1009080" y="346320"/>
            <a:ext cx="4966920" cy="805680"/>
          </a:xfrm>
          <a:prstGeom prst="rect">
            <a:avLst/>
          </a:prstGeom>
          <a:noFill/>
          <a:ln>
            <a:noFill/>
          </a:ln>
        </p:spPr>
        <p:txBody>
          <a:bodyPr lIns="90000" rIns="90000" tIns="45000" bIns="45000">
            <a:spAutoFit/>
          </a:bodyPr>
          <a:p>
            <a:r>
              <a:rPr b="0" lang="en-IN" sz="3600" spc="-1" strike="noStrike">
                <a:latin typeface="Arial"/>
              </a:rPr>
              <a:t>Prerequisites:</a:t>
            </a:r>
            <a:endParaRPr b="0" lang="en-IN" sz="3600" spc="-1" strike="noStrike">
              <a:latin typeface="Arial"/>
            </a:endParaRPr>
          </a:p>
        </p:txBody>
      </p:sp>
      <p:sp>
        <p:nvSpPr>
          <p:cNvPr id="65" name="TextShape 10"/>
          <p:cNvSpPr txBox="1"/>
          <p:nvPr/>
        </p:nvSpPr>
        <p:spPr>
          <a:xfrm>
            <a:off x="693360" y="2218320"/>
            <a:ext cx="16730640" cy="4846680"/>
          </a:xfrm>
          <a:prstGeom prst="rect">
            <a:avLst/>
          </a:prstGeom>
          <a:noFill/>
          <a:ln>
            <a:noFill/>
          </a:ln>
        </p:spPr>
        <p:txBody>
          <a:bodyPr lIns="90000" rIns="90000" tIns="45000" bIns="45000">
            <a:spAutoFit/>
          </a:bodyPr>
          <a:p>
            <a:r>
              <a:rPr b="0" lang="en-IN" sz="2800" spc="-1" strike="noStrike">
                <a:latin typeface="Arial"/>
              </a:rPr>
              <a:t>1: Set up Git Repository and create Security Token for Jenkins CI</a:t>
            </a:r>
            <a:endParaRPr b="0" lang="en-IN" sz="2800" spc="-1" strike="noStrike">
              <a:latin typeface="Arial"/>
            </a:endParaRPr>
          </a:p>
          <a:p>
            <a:endParaRPr b="0" lang="en-IN" sz="2800" spc="-1" strike="noStrike">
              <a:latin typeface="Arial"/>
            </a:endParaRPr>
          </a:p>
          <a:p>
            <a:endParaRPr b="0" lang="en-IN" sz="2800" spc="-1" strike="noStrike">
              <a:latin typeface="Arial"/>
            </a:endParaRPr>
          </a:p>
          <a:p>
            <a:r>
              <a:rPr b="0" lang="en-IN" sz="2800" spc="-1" strike="noStrike">
                <a:latin typeface="Arial"/>
              </a:rPr>
              <a:t>2: Setup required servers (Jenkins, Sonarqube, Prometheus and Graphana)</a:t>
            </a:r>
            <a:endParaRPr b="0" lang="en-IN" sz="2800" spc="-1" strike="noStrike">
              <a:latin typeface="Arial"/>
            </a:endParaRPr>
          </a:p>
          <a:p>
            <a:endParaRPr b="0" lang="en-IN" sz="2800" spc="-1" strike="noStrike">
              <a:latin typeface="Arial"/>
            </a:endParaRPr>
          </a:p>
          <a:p>
            <a:endParaRPr b="0" lang="en-IN" sz="2800" spc="-1" strike="noStrike">
              <a:latin typeface="Arial"/>
            </a:endParaRPr>
          </a:p>
          <a:p>
            <a:r>
              <a:rPr b="0" lang="en-IN" sz="2800" spc="-1" strike="noStrike">
                <a:latin typeface="Arial"/>
              </a:rPr>
              <a:t>3: Set up Jenkins, Sonarqube and ECR</a:t>
            </a:r>
            <a:endParaRPr b="0" lang="en-IN" sz="2800" spc="-1" strike="noStrike">
              <a:latin typeface="Arial"/>
            </a:endParaRPr>
          </a:p>
          <a:p>
            <a:endParaRPr b="0" lang="en-IN" sz="2800" spc="-1" strike="noStrike">
              <a:latin typeface="Arial"/>
            </a:endParaRPr>
          </a:p>
          <a:p>
            <a:endParaRPr b="0" lang="en-IN" sz="2800" spc="-1" strike="noStrike">
              <a:latin typeface="Arial"/>
            </a:endParaRPr>
          </a:p>
          <a:p>
            <a:r>
              <a:rPr b="0" lang="en-IN" sz="2800" spc="-1" strike="noStrike">
                <a:latin typeface="Arial"/>
              </a:rPr>
              <a:t>4: Install Jenkins Plugins(docker pipeline and sonarqube scanner), Trivy, SonarQube, ECR to use Jenkins</a:t>
            </a:r>
            <a:endParaRPr b="0" lang="en-IN" sz="2800" spc="-1" strike="noStrike">
              <a:latin typeface="Arial"/>
            </a:endParaRPr>
          </a:p>
          <a:p>
            <a:endParaRPr b="0" lang="en-IN" sz="2800" spc="-1" strike="noStrike">
              <a:latin typeface="Arial"/>
            </a:endParaRPr>
          </a:p>
        </p:txBody>
      </p:sp>
    </p:spTree>
  </p:cSld>
  <mc:AlternateContent>
    <mc:Choice Requires="p14">
      <p:transition spd="med" p14:dur="700">
        <p:push dir="u"/>
      </p:transition>
    </mc:Choice>
    <mc:Fallback>
      <p:transition spd="med">
        <p:push dir="u"/>
      </p:transition>
    </mc:Fallback>
  </mc:AlternateContent>
  <p:timing>
    <p:tnLst>
      <p:par>
        <p:cTn id="79" dur="indefinite" restart="never" nodeType="tmRoot">
          <p:childTnLst>
            <p:seq>
              <p:cTn id="80" dur="indefinite" nodeType="mainSeq">
                <p:childTnLst>
                  <p:par>
                    <p:cTn id="81" fill="hold">
                      <p:stCondLst>
                        <p:cond delay="0"/>
                      </p:stCondLst>
                      <p:childTnLst>
                        <p:par>
                          <p:cTn id="82" fill="hold">
                            <p:stCondLst>
                              <p:cond delay="0"/>
                            </p:stCondLst>
                            <p:childTnLst>
                              <p:par>
                                <p:cTn id="83" nodeType="withEffect" fill="hold" presetClass="entr" presetID="10">
                                  <p:stCondLst>
                                    <p:cond delay="0"/>
                                  </p:stCondLst>
                                  <p:childTnLst>
                                    <p:set>
                                      <p:cBhvr>
                                        <p:cTn id="84" dur="1" fill="hold">
                                          <p:stCondLst>
                                            <p:cond delay="0"/>
                                          </p:stCondLst>
                                        </p:cTn>
                                        <p:tgtEl>
                                          <p:spTgt spid="55"/>
                                        </p:tgtEl>
                                        <p:attrNameLst>
                                          <p:attrName>style.visibility</p:attrName>
                                        </p:attrNameLst>
                                      </p:cBhvr>
                                      <p:to>
                                        <p:strVal val="visible"/>
                                      </p:to>
                                    </p:set>
                                    <p:animEffect filter="fade" transition="in">
                                      <p:cBhvr additive="repl">
                                        <p:cTn id="85" dur="1200"/>
                                        <p:tgtEl>
                                          <p:spTgt spid="55"/>
                                        </p:tgtEl>
                                      </p:cBhvr>
                                    </p:animEffect>
                                  </p:childTnLst>
                                </p:cTn>
                              </p:par>
                              <p:par>
                                <p:cTn id="86" nodeType="withEffect" fill="hold" presetClass="path" presetID="64">
                                  <p:stCondLst>
                                    <p:cond delay="0"/>
                                  </p:stCondLst>
                                  <p:childTnLst>
                                    <p:animMotion origin="layout" path="M 0 0.074074075 L 0 0 E">
                                      <p:cBhvr>
                                        <p:cTn id="87" dur="1200" fill="hold"/>
                                        <p:tgtEl>
                                          <p:spTgt spid="55"/>
                                        </p:tgtEl>
                                        <p:attrNameLst>
                                          <p:attrName>ppt_x</p:attrName>
                                          <p:attrName>ppt_y</p:attrName>
                                        </p:attrNameLst>
                                      </p:cBhvr>
                                    </p:animMotion>
                                  </p:childTnLst>
                                </p:cTn>
                              </p:par>
                              <p:par>
                                <p:cTn id="88" nodeType="withEffect" fill="hold" presetClass="entr" presetID="10">
                                  <p:stCondLst>
                                    <p:cond delay="1000"/>
                                  </p:stCondLst>
                                  <p:childTnLst>
                                    <p:set>
                                      <p:cBhvr>
                                        <p:cTn id="89" dur="1" fill="hold">
                                          <p:stCondLst>
                                            <p:cond delay="0"/>
                                          </p:stCondLst>
                                        </p:cTn>
                                        <p:tgtEl>
                                          <p:spTgt spid="56"/>
                                        </p:tgtEl>
                                        <p:attrNameLst>
                                          <p:attrName>style.visibility</p:attrName>
                                        </p:attrNameLst>
                                      </p:cBhvr>
                                      <p:to>
                                        <p:strVal val="visible"/>
                                      </p:to>
                                    </p:set>
                                    <p:animEffect filter="fade" transition="in">
                                      <p:cBhvr additive="repl">
                                        <p:cTn id="90" dur="1000"/>
                                        <p:tgtEl>
                                          <p:spTgt spid="56"/>
                                        </p:tgtEl>
                                      </p:cBhvr>
                                    </p:animEffect>
                                  </p:childTnLst>
                                </p:cTn>
                              </p:par>
                              <p:par>
                                <p:cTn id="91" nodeType="withEffect" fill="hold" presetClass="path" presetID="64">
                                  <p:stCondLst>
                                    <p:cond delay="1000"/>
                                  </p:stCondLst>
                                  <p:childTnLst>
                                    <p:animMotion origin="layout" path="M 3.1789145E-007 0.046297453 L 3.1789145E-007 1.1585377E-006 E">
                                      <p:cBhvr>
                                        <p:cTn id="92" dur="1000" fill="hold"/>
                                        <p:tgtEl>
                                          <p:spTgt spid="56"/>
                                        </p:tgtEl>
                                        <p:attrNameLst>
                                          <p:attrName>ppt_x</p:attrName>
                                          <p:attrName>ppt_y</p:attrName>
                                        </p:attrNameLst>
                                      </p:cBhvr>
                                    </p:animMotion>
                                  </p:childTnLst>
                                </p:cTn>
                              </p:par>
                              <p:par>
                                <p:cTn id="93" nodeType="withEffect" fill="hold" presetClass="entr" presetID="10">
                                  <p:stCondLst>
                                    <p:cond delay="1140"/>
                                  </p:stCondLst>
                                  <p:childTnLst>
                                    <p:set>
                                      <p:cBhvr>
                                        <p:cTn id="94" dur="1" fill="hold">
                                          <p:stCondLst>
                                            <p:cond delay="0"/>
                                          </p:stCondLst>
                                        </p:cTn>
                                        <p:tgtEl>
                                          <p:spTgt spid="57"/>
                                        </p:tgtEl>
                                        <p:attrNameLst>
                                          <p:attrName>style.visibility</p:attrName>
                                        </p:attrNameLst>
                                      </p:cBhvr>
                                      <p:to>
                                        <p:strVal val="visible"/>
                                      </p:to>
                                    </p:set>
                                    <p:animEffect filter="fade" transition="in">
                                      <p:cBhvr additive="repl">
                                        <p:cTn id="95" dur="1000"/>
                                        <p:tgtEl>
                                          <p:spTgt spid="57"/>
                                        </p:tgtEl>
                                      </p:cBhvr>
                                    </p:animEffect>
                                  </p:childTnLst>
                                </p:cTn>
                              </p:par>
                              <p:par>
                                <p:cTn id="96" nodeType="withEffect" fill="hold" presetClass="path" presetID="64">
                                  <p:stCondLst>
                                    <p:cond delay="1140"/>
                                  </p:stCondLst>
                                  <p:childTnLst>
                                    <p:animMotion origin="layout" path="M 1.9391377E-006 0.04629224 L 1.9391377E-006 -4.054882E-006 E">
                                      <p:cBhvr>
                                        <p:cTn id="97" dur="1000" fill="hold"/>
                                        <p:tgtEl>
                                          <p:spTgt spid="57"/>
                                        </p:tgtEl>
                                        <p:attrNameLst>
                                          <p:attrName>ppt_x</p:attrName>
                                          <p:attrName>ppt_y</p:attrName>
                                        </p:attrNameLst>
                                      </p:cBhvr>
                                    </p:animMotion>
                                  </p:childTnLst>
                                </p:cTn>
                              </p:par>
                              <p:par>
                                <p:cTn id="98" nodeType="withEffect" fill="hold" presetClass="entr" presetID="10">
                                  <p:stCondLst>
                                    <p:cond delay="1280"/>
                                  </p:stCondLst>
                                  <p:childTnLst>
                                    <p:set>
                                      <p:cBhvr>
                                        <p:cTn id="99" dur="1" fill="hold">
                                          <p:stCondLst>
                                            <p:cond delay="0"/>
                                          </p:stCondLst>
                                        </p:cTn>
                                        <p:tgtEl>
                                          <p:spTgt spid="58"/>
                                        </p:tgtEl>
                                        <p:attrNameLst>
                                          <p:attrName>style.visibility</p:attrName>
                                        </p:attrNameLst>
                                      </p:cBhvr>
                                      <p:to>
                                        <p:strVal val="visible"/>
                                      </p:to>
                                    </p:set>
                                    <p:animEffect filter="fade" transition="in">
                                      <p:cBhvr additive="repl">
                                        <p:cTn id="100" dur="1000"/>
                                        <p:tgtEl>
                                          <p:spTgt spid="58"/>
                                        </p:tgtEl>
                                      </p:cBhvr>
                                    </p:animEffect>
                                  </p:childTnLst>
                                </p:cTn>
                              </p:par>
                              <p:par>
                                <p:cTn id="101" nodeType="withEffect" fill="hold" presetClass="path" presetID="64">
                                  <p:stCondLst>
                                    <p:cond delay="1280"/>
                                  </p:stCondLst>
                                  <p:childTnLst>
                                    <p:animMotion origin="layout" path="M 3.1789145E-007 0.04629166 L 3.1789145E-007 -4.6341506E-006 E">
                                      <p:cBhvr>
                                        <p:cTn id="102" dur="1000" fill="hold"/>
                                        <p:tgtEl>
                                          <p:spTgt spid="58"/>
                                        </p:tgtEl>
                                        <p:attrNameLst>
                                          <p:attrName>ppt_x</p:attrName>
                                          <p:attrName>ppt_y</p:attrName>
                                        </p:attrNameLst>
                                      </p:cBhvr>
                                    </p:animMotion>
                                  </p:childTnLst>
                                </p:cTn>
                              </p:par>
                              <p:par>
                                <p:cTn id="103" nodeType="withEffect" fill="hold" presetClass="entr" presetID="10">
                                  <p:stCondLst>
                                    <p:cond delay="1280"/>
                                  </p:stCondLst>
                                  <p:childTnLst>
                                    <p:set>
                                      <p:cBhvr>
                                        <p:cTn id="104" dur="1" fill="hold">
                                          <p:stCondLst>
                                            <p:cond delay="0"/>
                                          </p:stCondLst>
                                        </p:cTn>
                                        <p:tgtEl>
                                          <p:spTgt spid="59"/>
                                        </p:tgtEl>
                                        <p:attrNameLst>
                                          <p:attrName>style.visibility</p:attrName>
                                        </p:attrNameLst>
                                      </p:cBhvr>
                                      <p:to>
                                        <p:strVal val="visible"/>
                                      </p:to>
                                    </p:set>
                                    <p:animEffect filter="fade" transition="in">
                                      <p:cBhvr additive="repl">
                                        <p:cTn id="105" dur="1000"/>
                                        <p:tgtEl>
                                          <p:spTgt spid="59"/>
                                        </p:tgtEl>
                                      </p:cBhvr>
                                    </p:animEffect>
                                  </p:childTnLst>
                                </p:cTn>
                              </p:par>
                              <p:par>
                                <p:cTn id="106" nodeType="withEffect" fill="hold" presetClass="path" presetID="64">
                                  <p:stCondLst>
                                    <p:cond delay="1280"/>
                                  </p:stCondLst>
                                  <p:childTnLst>
                                    <p:animMotion origin="layout" path="M 1.9391377E-006 0.046296295 L 1.9391377E-006 0 E">
                                      <p:cBhvr>
                                        <p:cTn id="107" dur="1000" fill="hold"/>
                                        <p:tgtEl>
                                          <p:spTgt spid="59"/>
                                        </p:tgtEl>
                                        <p:attrNameLst>
                                          <p:attrName>ppt_x</p:attrName>
                                          <p:attrName>ppt_y</p:attrName>
                                        </p:attrNameLst>
                                      </p:cBhvr>
                                    </p:animMotion>
                                  </p:childTnLst>
                                </p:cTn>
                              </p:par>
                              <p:par>
                                <p:cTn id="108" nodeType="withEffect" fill="hold" presetClass="entr" presetID="10">
                                  <p:stCondLst>
                                    <p:cond delay="1700"/>
                                  </p:stCondLst>
                                  <p:childTnLst>
                                    <p:set>
                                      <p:cBhvr>
                                        <p:cTn id="109" dur="1" fill="hold">
                                          <p:stCondLst>
                                            <p:cond delay="0"/>
                                          </p:stCondLst>
                                        </p:cTn>
                                        <p:tgtEl>
                                          <p:spTgt spid="60"/>
                                        </p:tgtEl>
                                        <p:attrNameLst>
                                          <p:attrName>style.visibility</p:attrName>
                                        </p:attrNameLst>
                                      </p:cBhvr>
                                      <p:to>
                                        <p:strVal val="visible"/>
                                      </p:to>
                                    </p:set>
                                    <p:animEffect filter="fade" transition="in">
                                      <p:cBhvr additive="repl">
                                        <p:cTn id="110" dur="1000"/>
                                        <p:tgtEl>
                                          <p:spTgt spid="60"/>
                                        </p:tgtEl>
                                      </p:cBhvr>
                                    </p:animEffect>
                                  </p:childTnLst>
                                </p:cTn>
                              </p:par>
                              <p:par>
                                <p:cTn id="111" nodeType="withEffect" fill="hold" presetClass="path" presetID="64">
                                  <p:stCondLst>
                                    <p:cond delay="1700"/>
                                  </p:stCondLst>
                                  <p:childTnLst>
                                    <p:animMotion origin="layout" path="M 1.9391377E-006 0.04629918 L 1.9391377E-006 2.8822158E-006 E">
                                      <p:cBhvr>
                                        <p:cTn id="112" dur="1000" fill="hold"/>
                                        <p:tgtEl>
                                          <p:spTgt spid="60"/>
                                        </p:tgtEl>
                                        <p:attrNameLst>
                                          <p:attrName>ppt_x</p:attrName>
                                          <p:attrName>ppt_y</p:attrName>
                                        </p:attrNameLst>
                                      </p:cBhvr>
                                    </p:animMotion>
                                  </p:childTnLst>
                                </p:cTn>
                              </p:par>
                              <p:par>
                                <p:cTn id="113" nodeType="withEffect" fill="hold" presetClass="entr" presetID="10">
                                  <p:stCondLst>
                                    <p:cond delay="300"/>
                                  </p:stCondLst>
                                  <p:childTnLst>
                                    <p:set>
                                      <p:cBhvr>
                                        <p:cTn id="114" dur="1" fill="hold">
                                          <p:stCondLst>
                                            <p:cond delay="0"/>
                                          </p:stCondLst>
                                        </p:cTn>
                                        <p:tgtEl>
                                          <p:spTgt spid="61"/>
                                        </p:tgtEl>
                                        <p:attrNameLst>
                                          <p:attrName>style.visibility</p:attrName>
                                        </p:attrNameLst>
                                      </p:cBhvr>
                                      <p:to>
                                        <p:strVal val="visible"/>
                                      </p:to>
                                    </p:set>
                                    <p:animEffect filter="fade" transition="in">
                                      <p:cBhvr additive="repl">
                                        <p:cTn id="115" dur="600"/>
                                        <p:tgtEl>
                                          <p:spTgt spid="61"/>
                                        </p:tgtEl>
                                      </p:cBhvr>
                                    </p:animEffect>
                                  </p:childTnLst>
                                </p:cTn>
                              </p:par>
                              <p:par>
                                <p:cTn id="116" nodeType="withEffect" fill="hold" presetClass="path" presetID="64">
                                  <p:stCondLst>
                                    <p:cond delay="300"/>
                                  </p:stCondLst>
                                  <p:childTnLst>
                                    <p:animMotion origin="layout" path="M 0 0.046296295 L 0 0 E">
                                      <p:cBhvr>
                                        <p:cTn id="117" dur="600" fill="hold"/>
                                        <p:tgtEl>
                                          <p:spTgt spid="61"/>
                                        </p:tgtEl>
                                        <p:attrNameLst>
                                          <p:attrName>ppt_x</p:attrName>
                                          <p:attrName>ppt_y</p:attrName>
                                        </p:attrNameLst>
                                      </p:cBhvr>
                                    </p:animMotion>
                                  </p:childTnLst>
                                </p:cTn>
                              </p:par>
                              <p:par>
                                <p:cTn id="118" nodeType="withEffect" fill="hold" presetClass="entr" presetID="10">
                                  <p:stCondLst>
                                    <p:cond delay="100"/>
                                  </p:stCondLst>
                                  <p:childTnLst>
                                    <p:set>
                                      <p:cBhvr>
                                        <p:cTn id="119" dur="1" fill="hold">
                                          <p:stCondLst>
                                            <p:cond delay="0"/>
                                          </p:stCondLst>
                                        </p:cTn>
                                        <p:tgtEl>
                                          <p:spTgt spid="62"/>
                                        </p:tgtEl>
                                        <p:attrNameLst>
                                          <p:attrName>style.visibility</p:attrName>
                                        </p:attrNameLst>
                                      </p:cBhvr>
                                      <p:to>
                                        <p:strVal val="visible"/>
                                      </p:to>
                                    </p:set>
                                    <p:animEffect filter="fade" transition="in">
                                      <p:cBhvr additive="repl">
                                        <p:cTn id="120" dur="600"/>
                                        <p:tgtEl>
                                          <p:spTgt spid="62"/>
                                        </p:tgtEl>
                                      </p:cBhvr>
                                    </p:animEffect>
                                  </p:childTnLst>
                                </p:cTn>
                              </p:par>
                              <p:par>
                                <p:cTn id="121" nodeType="withEffect" fill="hold" presetClass="path" presetID="64">
                                  <p:stCondLst>
                                    <p:cond delay="100"/>
                                  </p:stCondLst>
                                  <p:childTnLst>
                                    <p:animMotion origin="layout" path="M 0 0.046296295 L 0 0 E">
                                      <p:cBhvr>
                                        <p:cTn id="122" dur="600" fill="hold"/>
                                        <p:tgtEl>
                                          <p:spTgt spid="62"/>
                                        </p:tgtEl>
                                        <p:attrNameLst>
                                          <p:attrName>ppt_x</p:attrName>
                                          <p:attrName>ppt_y</p:attrName>
                                        </p:attrNameLst>
                                      </p:cBhvr>
                                    </p:animMotion>
                                  </p:childTnLst>
                                </p:cTn>
                              </p:par>
                              <p:par>
                                <p:cTn id="123" nodeType="withEffect" fill="hold" presetClass="entr" presetID="10">
                                  <p:stCondLst>
                                    <p:cond delay="500"/>
                                  </p:stCondLst>
                                  <p:childTnLst>
                                    <p:set>
                                      <p:cBhvr>
                                        <p:cTn id="124" dur="1" fill="hold">
                                          <p:stCondLst>
                                            <p:cond delay="0"/>
                                          </p:stCondLst>
                                        </p:cTn>
                                        <p:tgtEl>
                                          <p:spTgt spid="63"/>
                                        </p:tgtEl>
                                        <p:attrNameLst>
                                          <p:attrName>style.visibility</p:attrName>
                                        </p:attrNameLst>
                                      </p:cBhvr>
                                      <p:to>
                                        <p:strVal val="visible"/>
                                      </p:to>
                                    </p:set>
                                    <p:animEffect filter="fade" transition="in">
                                      <p:cBhvr additive="repl">
                                        <p:cTn id="125" dur="600"/>
                                        <p:tgtEl>
                                          <p:spTgt spid="63"/>
                                        </p:tgtEl>
                                      </p:cBhvr>
                                    </p:animEffect>
                                  </p:childTnLst>
                                </p:cTn>
                              </p:par>
                              <p:par>
                                <p:cTn id="126" nodeType="withEffect" fill="hold" presetClass="path" presetID="64">
                                  <p:stCondLst>
                                    <p:cond delay="500"/>
                                  </p:stCondLst>
                                  <p:childTnLst>
                                    <p:animMotion origin="layout" path="M 0 0.046296295 L 0 0 E">
                                      <p:cBhvr>
                                        <p:cTn id="127" dur="600" fill="hold"/>
                                        <p:tgtEl>
                                          <p:spTgt spid="63"/>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a:off x="6948000" y="324000"/>
            <a:ext cx="5702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3600" spc="-1" strike="noStrike">
                <a:latin typeface="Arial"/>
              </a:rPr>
              <a:t>Workflow Diagram</a:t>
            </a:r>
            <a:endParaRPr b="0" lang="en-IN" sz="3600" spc="-1" strike="noStrike">
              <a:latin typeface="Arial"/>
            </a:endParaRPr>
          </a:p>
        </p:txBody>
      </p:sp>
      <p:pic>
        <p:nvPicPr>
          <p:cNvPr id="67" name="" descr=""/>
          <p:cNvPicPr/>
          <p:nvPr/>
        </p:nvPicPr>
        <p:blipFill>
          <a:blip r:embed="rId1"/>
          <a:stretch/>
        </p:blipFill>
        <p:spPr>
          <a:xfrm>
            <a:off x="756000" y="1106640"/>
            <a:ext cx="15480000" cy="9006120"/>
          </a:xfrm>
          <a:prstGeom prst="rect">
            <a:avLst/>
          </a:prstGeom>
          <a:ln>
            <a:noFill/>
          </a:ln>
        </p:spPr>
      </p:pic>
    </p:spTree>
  </p:cSld>
  <mc:AlternateContent>
    <mc:Choice Requires="p14">
      <p:transition spd="med" p14:dur="700">
        <p:push dir="u"/>
      </p:transition>
    </mc:Choice>
    <mc:Fallback>
      <p:transition spd="med">
        <p:push dir="u"/>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Rect" descr=""/>
          <p:cNvPicPr/>
          <p:nvPr/>
        </p:nvPicPr>
        <p:blipFill>
          <a:blip r:embed="rId1"/>
          <a:stretch/>
        </p:blipFill>
        <p:spPr>
          <a:xfrm>
            <a:off x="0" y="1714680"/>
            <a:ext cx="8571960" cy="8571960"/>
          </a:xfrm>
          <a:prstGeom prst="rect">
            <a:avLst/>
          </a:prstGeom>
          <a:ln>
            <a:noFill/>
          </a:ln>
        </p:spPr>
      </p:pic>
      <p:sp>
        <p:nvSpPr>
          <p:cNvPr id="69" name="CustomShape 1"/>
          <p:cNvSpPr/>
          <p:nvPr/>
        </p:nvSpPr>
        <p:spPr>
          <a:xfrm>
            <a:off x="13602960" y="1302840"/>
            <a:ext cx="1951920" cy="547560"/>
          </a:xfrm>
          <a:prstGeom prst="rect">
            <a:avLst/>
          </a:prstGeom>
          <a:noFill/>
          <a:ln>
            <a:noFill/>
          </a:ln>
        </p:spPr>
        <p:style>
          <a:lnRef idx="0"/>
          <a:fillRef idx="0"/>
          <a:effectRef idx="0"/>
          <a:fontRef idx="minor"/>
        </p:style>
      </p:sp>
      <p:sp>
        <p:nvSpPr>
          <p:cNvPr id="70" name="CustomShape 2"/>
          <p:cNvSpPr/>
          <p:nvPr/>
        </p:nvSpPr>
        <p:spPr>
          <a:xfrm>
            <a:off x="9540000" y="1650240"/>
            <a:ext cx="7800120" cy="304920"/>
          </a:xfrm>
          <a:prstGeom prst="rect">
            <a:avLst/>
          </a:prstGeom>
          <a:noFill/>
          <a:ln>
            <a:noFill/>
          </a:ln>
        </p:spPr>
        <p:style>
          <a:lnRef idx="0"/>
          <a:fillRef idx="0"/>
          <a:effectRef idx="0"/>
          <a:fontRef idx="minor"/>
        </p:style>
      </p:sp>
      <p:sp>
        <p:nvSpPr>
          <p:cNvPr id="71" name="CustomShape 3"/>
          <p:cNvSpPr/>
          <p:nvPr/>
        </p:nvSpPr>
        <p:spPr>
          <a:xfrm>
            <a:off x="12105360" y="3565800"/>
            <a:ext cx="1256760" cy="273600"/>
          </a:xfrm>
          <a:prstGeom prst="rect">
            <a:avLst/>
          </a:prstGeom>
          <a:noFill/>
          <a:ln>
            <a:noFill/>
          </a:ln>
        </p:spPr>
        <p:style>
          <a:lnRef idx="0"/>
          <a:fillRef idx="0"/>
          <a:effectRef idx="0"/>
          <a:fontRef idx="minor"/>
        </p:style>
      </p:sp>
      <p:sp>
        <p:nvSpPr>
          <p:cNvPr id="72" name="CustomShape 4"/>
          <p:cNvSpPr/>
          <p:nvPr/>
        </p:nvSpPr>
        <p:spPr>
          <a:xfrm>
            <a:off x="9540000" y="5710320"/>
            <a:ext cx="3609360" cy="466200"/>
          </a:xfrm>
          <a:prstGeom prst="rect">
            <a:avLst/>
          </a:prstGeom>
          <a:noFill/>
          <a:ln>
            <a:noFill/>
          </a:ln>
        </p:spPr>
        <p:style>
          <a:lnRef idx="0"/>
          <a:fillRef idx="0"/>
          <a:effectRef idx="0"/>
          <a:fontRef idx="minor"/>
        </p:style>
      </p:sp>
      <p:sp>
        <p:nvSpPr>
          <p:cNvPr id="73" name="CustomShape 5"/>
          <p:cNvSpPr/>
          <p:nvPr/>
        </p:nvSpPr>
        <p:spPr>
          <a:xfrm>
            <a:off x="9540000" y="6176520"/>
            <a:ext cx="7800120" cy="609840"/>
          </a:xfrm>
          <a:prstGeom prst="rect">
            <a:avLst/>
          </a:prstGeom>
          <a:noFill/>
          <a:ln>
            <a:noFill/>
          </a:ln>
        </p:spPr>
        <p:style>
          <a:lnRef idx="0"/>
          <a:fillRef idx="0"/>
          <a:effectRef idx="0"/>
          <a:fontRef idx="minor"/>
        </p:style>
      </p:sp>
      <p:sp>
        <p:nvSpPr>
          <p:cNvPr id="74" name="CustomShape 6"/>
          <p:cNvSpPr/>
          <p:nvPr/>
        </p:nvSpPr>
        <p:spPr>
          <a:xfrm>
            <a:off x="1022760" y="1008000"/>
            <a:ext cx="13304880" cy="640080"/>
          </a:xfrm>
          <a:prstGeom prst="rect">
            <a:avLst/>
          </a:prstGeom>
          <a:noFill/>
          <a:ln>
            <a:noFill/>
          </a:ln>
        </p:spPr>
        <p:style>
          <a:lnRef idx="0"/>
          <a:fillRef idx="0"/>
          <a:effectRef idx="0"/>
          <a:fontRef idx="minor"/>
        </p:style>
        <p:txBody>
          <a:bodyPr lIns="0" rIns="0" tIns="0" bIns="0">
            <a:spAutoFit/>
          </a:bodyPr>
          <a:p>
            <a:pPr lvl="1" marL="432000" indent="-215640">
              <a:lnSpc>
                <a:spcPct val="100000"/>
              </a:lnSpc>
              <a:buClr>
                <a:srgbClr val="000000"/>
              </a:buClr>
              <a:buSzPct val="45000"/>
              <a:buFont typeface="Wingdings" charset="2"/>
              <a:buChar char=""/>
            </a:pPr>
            <a:r>
              <a:rPr b="0" lang="en-IN" sz="4200" spc="-86" strike="noStrike">
                <a:solidFill>
                  <a:srgbClr val="181c24"/>
                </a:solidFill>
                <a:latin typeface="IBM Plex Serif SemiBold"/>
                <a:ea typeface="Arial"/>
              </a:rPr>
              <a:t>CI/CD Pipeline</a:t>
            </a:r>
            <a:endParaRPr b="0" lang="en-IN" sz="4200" spc="-1" strike="noStrike">
              <a:latin typeface="Arial"/>
            </a:endParaRPr>
          </a:p>
        </p:txBody>
      </p:sp>
      <p:sp>
        <p:nvSpPr>
          <p:cNvPr id="75" name="CustomShape 7"/>
          <p:cNvSpPr/>
          <p:nvPr/>
        </p:nvSpPr>
        <p:spPr>
          <a:xfrm>
            <a:off x="685800" y="647640"/>
            <a:ext cx="6104880" cy="279000"/>
          </a:xfrm>
          <a:prstGeom prst="rect">
            <a:avLst/>
          </a:prstGeom>
          <a:noFill/>
          <a:ln>
            <a:noFill/>
          </a:ln>
        </p:spPr>
        <p:style>
          <a:lnRef idx="0"/>
          <a:fillRef idx="0"/>
          <a:effectRef idx="0"/>
          <a:fontRef idx="minor"/>
        </p:style>
      </p:sp>
      <p:sp>
        <p:nvSpPr>
          <p:cNvPr id="76" name="CustomShape 8"/>
          <p:cNvSpPr/>
          <p:nvPr/>
        </p:nvSpPr>
        <p:spPr>
          <a:xfrm>
            <a:off x="685800" y="1752480"/>
            <a:ext cx="6104880" cy="394560"/>
          </a:xfrm>
          <a:prstGeom prst="rect">
            <a:avLst/>
          </a:prstGeom>
          <a:noFill/>
          <a:ln>
            <a:noFill/>
          </a:ln>
        </p:spPr>
        <p:style>
          <a:lnRef idx="0"/>
          <a:fillRef idx="0"/>
          <a:effectRef idx="0"/>
          <a:fontRef idx="minor"/>
        </p:style>
      </p:sp>
      <p:graphicFrame>
        <p:nvGraphicFramePr>
          <p:cNvPr id="77" name="Table 9"/>
          <p:cNvGraphicFramePr/>
          <p:nvPr/>
        </p:nvGraphicFramePr>
        <p:xfrm>
          <a:off x="6552000" y="2304000"/>
          <a:ext cx="11375280" cy="6175800"/>
        </p:xfrm>
        <a:graphic>
          <a:graphicData uri="http://schemas.openxmlformats.org/drawingml/2006/table">
            <a:tbl>
              <a:tblPr/>
              <a:tblGrid>
                <a:gridCol w="3611880"/>
                <a:gridCol w="2883960"/>
                <a:gridCol w="4879800"/>
              </a:tblGrid>
              <a:tr h="726480">
                <a:tc>
                  <a:txBody>
                    <a:bodyPr lIns="90000" rIns="90000">
                      <a:noAutofit/>
                    </a:bodyPr>
                    <a:p>
                      <a:pPr>
                        <a:lnSpc>
                          <a:spcPct val="100000"/>
                        </a:lnSpc>
                      </a:pPr>
                      <a:r>
                        <a:rPr b="1" lang="en-IN" sz="2400" spc="-1" strike="noStrike">
                          <a:latin typeface="Arial"/>
                        </a:rPr>
                        <a:t>Stage</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lIns="90000" rIns="90000">
                      <a:noAutofit/>
                    </a:bodyPr>
                    <a:p>
                      <a:pPr>
                        <a:lnSpc>
                          <a:spcPct val="100000"/>
                        </a:lnSpc>
                      </a:pPr>
                      <a:r>
                        <a:rPr b="1" lang="en-IN" sz="2400" spc="-1" strike="noStrike">
                          <a:latin typeface="Arial"/>
                        </a:rPr>
                        <a:t>Tools Used</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lIns="90000" rIns="90000">
                      <a:noAutofit/>
                    </a:bodyPr>
                    <a:p>
                      <a:pPr>
                        <a:lnSpc>
                          <a:spcPct val="100000"/>
                        </a:lnSpc>
                      </a:pPr>
                      <a:r>
                        <a:rPr b="1" lang="en-IN" sz="2400" spc="-1" strike="noStrike">
                          <a:latin typeface="Arial"/>
                        </a:rPr>
                        <a:t>Security Integration</a:t>
                      </a:r>
                      <a:endParaRPr b="0" lang="en-IN"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r>
              <a:tr h="726480">
                <a:tc>
                  <a:txBody>
                    <a:bodyPr lIns="90000" rIns="90000">
                      <a:noAutofit/>
                    </a:bodyPr>
                    <a:p>
                      <a:pPr>
                        <a:lnSpc>
                          <a:spcPct val="100000"/>
                        </a:lnSpc>
                      </a:pPr>
                      <a:r>
                        <a:rPr b="0" lang="en-IN" sz="1800" spc="-1" strike="noStrike">
                          <a:latin typeface="Arial"/>
                        </a:rPr>
                        <a:t>Checkout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GitHub</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N/A</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726480">
                <a:tc>
                  <a:txBody>
                    <a:bodyPr lIns="90000" rIns="90000">
                      <a:noAutofit/>
                    </a:bodyPr>
                    <a:p>
                      <a:pPr>
                        <a:lnSpc>
                          <a:spcPct val="100000"/>
                        </a:lnSpc>
                      </a:pPr>
                      <a:r>
                        <a:rPr b="0" lang="en-IN" sz="1800" spc="-1" strike="noStrike">
                          <a:latin typeface="Arial"/>
                        </a:rPr>
                        <a:t>Build</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Maven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Dependency auditing (optional)</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726480">
                <a:tc>
                  <a:txBody>
                    <a:bodyPr lIns="90000" rIns="90000">
                      <a:noAutofit/>
                    </a:bodyPr>
                    <a:p>
                      <a:pPr>
                        <a:lnSpc>
                          <a:spcPct val="100000"/>
                        </a:lnSpc>
                      </a:pPr>
                      <a:r>
                        <a:rPr b="0" lang="en-IN" sz="1800" spc="-1" strike="noStrike">
                          <a:latin typeface="Arial"/>
                        </a:rPr>
                        <a:t>Static Code Analysis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SonarQube</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Detects vulnerabilities, code quality issues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726480">
                <a:tc>
                  <a:txBody>
                    <a:bodyPr lIns="90000" rIns="90000">
                      <a:noAutofit/>
                    </a:bodyPr>
                    <a:p>
                      <a:pPr>
                        <a:lnSpc>
                          <a:spcPct val="100000"/>
                        </a:lnSpc>
                      </a:pPr>
                      <a:r>
                        <a:rPr b="0" lang="en-IN" sz="1800" spc="-1" strike="noStrike">
                          <a:latin typeface="Arial"/>
                        </a:rPr>
                        <a:t>Unit Tests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Maven/JUnit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Validates logic correctness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726480">
                <a:tc>
                  <a:txBody>
                    <a:bodyPr lIns="90000" rIns="90000">
                      <a:noAutofit/>
                    </a:bodyPr>
                    <a:p>
                      <a:pPr>
                        <a:lnSpc>
                          <a:spcPct val="100000"/>
                        </a:lnSpc>
                      </a:pPr>
                      <a:r>
                        <a:rPr b="0" lang="en-IN" sz="1800" spc="-1" strike="noStrike">
                          <a:latin typeface="Arial"/>
                        </a:rPr>
                        <a:t>Docker Build &amp; Image Scan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Docker, Trivy</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Detect CVEs in base/app layers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726480">
                <a:tc>
                  <a:txBody>
                    <a:bodyPr lIns="90000" rIns="90000">
                      <a:noAutofit/>
                    </a:bodyPr>
                    <a:p>
                      <a:pPr>
                        <a:lnSpc>
                          <a:spcPct val="100000"/>
                        </a:lnSpc>
                      </a:pPr>
                      <a:r>
                        <a:rPr b="0" lang="en-IN" sz="1800" spc="-1" strike="noStrike">
                          <a:latin typeface="Arial"/>
                        </a:rPr>
                        <a:t>CIS Benchmark Scan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kube-bench</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Ensures Kubernetes hardening</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726480">
                <a:tc>
                  <a:txBody>
                    <a:bodyPr lIns="90000" rIns="90000">
                      <a:noAutofit/>
                    </a:bodyPr>
                    <a:p>
                      <a:pPr>
                        <a:lnSpc>
                          <a:spcPct val="100000"/>
                        </a:lnSpc>
                      </a:pPr>
                      <a:r>
                        <a:rPr b="0" lang="en-IN" sz="1800" spc="-1" strike="noStrike">
                          <a:latin typeface="Arial"/>
                        </a:rPr>
                        <a:t>Prometheus Export Conversion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Custom script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a:noAutofit/>
                    </a:bodyPr>
                    <a:p>
                      <a:pPr>
                        <a:lnSpc>
                          <a:spcPct val="100000"/>
                        </a:lnSpc>
                      </a:pPr>
                      <a:r>
                        <a:rPr b="0" lang="en-IN" sz="1800" spc="-1" strike="noStrike">
                          <a:latin typeface="Arial"/>
                        </a:rPr>
                        <a:t>Parses kube-bench JSON for observability</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66120">
                <a:tc>
                  <a:txBody>
                    <a:bodyPr lIns="90000" rIns="90000">
                      <a:noAutofit/>
                    </a:bodyPr>
                    <a:p>
                      <a:pPr>
                        <a:lnSpc>
                          <a:spcPct val="100000"/>
                        </a:lnSpc>
                      </a:pPr>
                      <a:r>
                        <a:rPr b="0" lang="en-IN" sz="1800" spc="-1" strike="noStrike">
                          <a:latin typeface="Arial"/>
                        </a:rPr>
                        <a:t>Deployment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Helm, GitOps (ArgoCD)</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IN" sz="1800" spc="-1" strike="noStrike">
                          <a:latin typeface="Arial"/>
                        </a:rPr>
                        <a:t>Rollbacks on failure, auto-sync</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pic>
        <p:nvPicPr>
          <p:cNvPr id="78" name="" descr=""/>
          <p:cNvPicPr/>
          <p:nvPr/>
        </p:nvPicPr>
        <p:blipFill>
          <a:blip r:embed="rId2"/>
          <a:stretch/>
        </p:blipFill>
        <p:spPr>
          <a:xfrm>
            <a:off x="72000" y="1908000"/>
            <a:ext cx="6407640" cy="3419640"/>
          </a:xfrm>
          <a:prstGeom prst="rect">
            <a:avLst/>
          </a:prstGeom>
          <a:ln>
            <a:noFill/>
          </a:ln>
        </p:spPr>
      </p:pic>
      <p:pic>
        <p:nvPicPr>
          <p:cNvPr id="79" name="" descr=""/>
          <p:cNvPicPr/>
          <p:nvPr/>
        </p:nvPicPr>
        <p:blipFill>
          <a:blip r:embed="rId3"/>
          <a:stretch/>
        </p:blipFill>
        <p:spPr>
          <a:xfrm>
            <a:off x="32400" y="5918040"/>
            <a:ext cx="6519240" cy="340560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128" dur="indefinite" restart="never" nodeType="tmRoot">
          <p:childTnLst>
            <p:seq>
              <p:cTn id="129" dur="indefinite" nodeType="mainSeq">
                <p:childTnLst>
                  <p:par>
                    <p:cTn id="130" fill="hold">
                      <p:stCondLst>
                        <p:cond delay="0"/>
                      </p:stCondLst>
                      <p:childTnLst>
                        <p:par>
                          <p:cTn id="131" fill="hold">
                            <p:stCondLst>
                              <p:cond delay="0"/>
                            </p:stCondLst>
                            <p:childTnLst>
                              <p:par>
                                <p:cTn id="132" nodeType="withEffect" fill="hold" presetClass="entr" presetID="10">
                                  <p:stCondLst>
                                    <p:cond delay="0"/>
                                  </p:stCondLst>
                                  <p:childTnLst>
                                    <p:set>
                                      <p:cBhvr>
                                        <p:cTn id="133" dur="1" fill="hold">
                                          <p:stCondLst>
                                            <p:cond delay="0"/>
                                          </p:stCondLst>
                                        </p:cTn>
                                        <p:tgtEl>
                                          <p:spTgt spid="68"/>
                                        </p:tgtEl>
                                        <p:attrNameLst>
                                          <p:attrName>style.visibility</p:attrName>
                                        </p:attrNameLst>
                                      </p:cBhvr>
                                      <p:to>
                                        <p:strVal val="visible"/>
                                      </p:to>
                                    </p:set>
                                    <p:animEffect filter="fade" transition="in">
                                      <p:cBhvr additive="repl">
                                        <p:cTn id="134" dur="1200"/>
                                        <p:tgtEl>
                                          <p:spTgt spid="68"/>
                                        </p:tgtEl>
                                      </p:cBhvr>
                                    </p:animEffect>
                                  </p:childTnLst>
                                </p:cTn>
                              </p:par>
                              <p:par>
                                <p:cTn id="135" nodeType="withEffect" fill="hold" presetClass="path" presetID="64">
                                  <p:stCondLst>
                                    <p:cond delay="0"/>
                                  </p:stCondLst>
                                  <p:childTnLst>
                                    <p:animMotion origin="layout" path="M 0 0.074074075 L 0 0 E">
                                      <p:cBhvr>
                                        <p:cTn id="136" dur="1200" fill="hold"/>
                                        <p:tgtEl>
                                          <p:spTgt spid="68"/>
                                        </p:tgtEl>
                                        <p:attrNameLst>
                                          <p:attrName>ppt_x</p:attrName>
                                          <p:attrName>ppt_y</p:attrName>
                                        </p:attrNameLst>
                                      </p:cBhvr>
                                    </p:animMotion>
                                  </p:childTnLst>
                                </p:cTn>
                              </p:par>
                              <p:par>
                                <p:cTn id="137" nodeType="withEffect" fill="hold" presetClass="entr" presetID="10">
                                  <p:stCondLst>
                                    <p:cond delay="1000"/>
                                  </p:stCondLst>
                                  <p:childTnLst>
                                    <p:set>
                                      <p:cBhvr>
                                        <p:cTn id="138" dur="1" fill="hold">
                                          <p:stCondLst>
                                            <p:cond delay="0"/>
                                          </p:stCondLst>
                                        </p:cTn>
                                        <p:tgtEl>
                                          <p:spTgt spid="69"/>
                                        </p:tgtEl>
                                        <p:attrNameLst>
                                          <p:attrName>style.visibility</p:attrName>
                                        </p:attrNameLst>
                                      </p:cBhvr>
                                      <p:to>
                                        <p:strVal val="visible"/>
                                      </p:to>
                                    </p:set>
                                    <p:animEffect filter="fade" transition="in">
                                      <p:cBhvr additive="repl">
                                        <p:cTn id="139" dur="1000"/>
                                        <p:tgtEl>
                                          <p:spTgt spid="69"/>
                                        </p:tgtEl>
                                      </p:cBhvr>
                                    </p:animEffect>
                                  </p:childTnLst>
                                </p:cTn>
                              </p:par>
                              <p:par>
                                <p:cTn id="140" nodeType="withEffect" fill="hold" presetClass="path" presetID="64">
                                  <p:stCondLst>
                                    <p:cond delay="1000"/>
                                  </p:stCondLst>
                                  <p:childTnLst>
                                    <p:animMotion origin="layout" path="M 3.1789145E-007 0.046297453 L 3.1789145E-007 1.1585377E-006 E">
                                      <p:cBhvr>
                                        <p:cTn id="141" dur="1000" fill="hold"/>
                                        <p:tgtEl>
                                          <p:spTgt spid="69"/>
                                        </p:tgtEl>
                                        <p:attrNameLst>
                                          <p:attrName>ppt_x</p:attrName>
                                          <p:attrName>ppt_y</p:attrName>
                                        </p:attrNameLst>
                                      </p:cBhvr>
                                    </p:animMotion>
                                  </p:childTnLst>
                                </p:cTn>
                              </p:par>
                              <p:par>
                                <p:cTn id="142" nodeType="withEffect" fill="hold" presetClass="entr" presetID="10">
                                  <p:stCondLst>
                                    <p:cond delay="1140"/>
                                  </p:stCondLst>
                                  <p:childTnLst>
                                    <p:set>
                                      <p:cBhvr>
                                        <p:cTn id="143" dur="1" fill="hold">
                                          <p:stCondLst>
                                            <p:cond delay="0"/>
                                          </p:stCondLst>
                                        </p:cTn>
                                        <p:tgtEl>
                                          <p:spTgt spid="70"/>
                                        </p:tgtEl>
                                        <p:attrNameLst>
                                          <p:attrName>style.visibility</p:attrName>
                                        </p:attrNameLst>
                                      </p:cBhvr>
                                      <p:to>
                                        <p:strVal val="visible"/>
                                      </p:to>
                                    </p:set>
                                    <p:animEffect filter="fade" transition="in">
                                      <p:cBhvr additive="repl">
                                        <p:cTn id="144" dur="1000"/>
                                        <p:tgtEl>
                                          <p:spTgt spid="70"/>
                                        </p:tgtEl>
                                      </p:cBhvr>
                                    </p:animEffect>
                                  </p:childTnLst>
                                </p:cTn>
                              </p:par>
                              <p:par>
                                <p:cTn id="145" nodeType="withEffect" fill="hold" presetClass="path" presetID="64">
                                  <p:stCondLst>
                                    <p:cond delay="1140"/>
                                  </p:stCondLst>
                                  <p:childTnLst>
                                    <p:animMotion origin="layout" path="M 1.9391377E-006 0.04629224 L 1.9391377E-006 -4.054882E-006 E">
                                      <p:cBhvr>
                                        <p:cTn id="146" dur="1000" fill="hold"/>
                                        <p:tgtEl>
                                          <p:spTgt spid="70"/>
                                        </p:tgtEl>
                                        <p:attrNameLst>
                                          <p:attrName>ppt_x</p:attrName>
                                          <p:attrName>ppt_y</p:attrName>
                                        </p:attrNameLst>
                                      </p:cBhvr>
                                    </p:animMotion>
                                  </p:childTnLst>
                                </p:cTn>
                              </p:par>
                              <p:par>
                                <p:cTn id="147" nodeType="withEffect" fill="hold" presetClass="entr" presetID="10">
                                  <p:stCondLst>
                                    <p:cond delay="1280"/>
                                  </p:stCondLst>
                                  <p:childTnLst>
                                    <p:set>
                                      <p:cBhvr>
                                        <p:cTn id="148" dur="1" fill="hold">
                                          <p:stCondLst>
                                            <p:cond delay="0"/>
                                          </p:stCondLst>
                                        </p:cTn>
                                        <p:tgtEl>
                                          <p:spTgt spid="71"/>
                                        </p:tgtEl>
                                        <p:attrNameLst>
                                          <p:attrName>style.visibility</p:attrName>
                                        </p:attrNameLst>
                                      </p:cBhvr>
                                      <p:to>
                                        <p:strVal val="visible"/>
                                      </p:to>
                                    </p:set>
                                    <p:animEffect filter="fade" transition="in">
                                      <p:cBhvr additive="repl">
                                        <p:cTn id="149" dur="1000"/>
                                        <p:tgtEl>
                                          <p:spTgt spid="71"/>
                                        </p:tgtEl>
                                      </p:cBhvr>
                                    </p:animEffect>
                                  </p:childTnLst>
                                </p:cTn>
                              </p:par>
                              <p:par>
                                <p:cTn id="150" nodeType="withEffect" fill="hold" presetClass="path" presetID="64">
                                  <p:stCondLst>
                                    <p:cond delay="1280"/>
                                  </p:stCondLst>
                                  <p:childTnLst>
                                    <p:animMotion origin="layout" path="M 3.1789145E-007 0.04629166 L 3.1789145E-007 -4.6341506E-006 E">
                                      <p:cBhvr>
                                        <p:cTn id="151" dur="1000" fill="hold"/>
                                        <p:tgtEl>
                                          <p:spTgt spid="71"/>
                                        </p:tgtEl>
                                        <p:attrNameLst>
                                          <p:attrName>ppt_x</p:attrName>
                                          <p:attrName>ppt_y</p:attrName>
                                        </p:attrNameLst>
                                      </p:cBhvr>
                                    </p:animMotion>
                                  </p:childTnLst>
                                </p:cTn>
                              </p:par>
                              <p:par>
                                <p:cTn id="152" nodeType="withEffect" fill="hold" presetClass="entr" presetID="10">
                                  <p:stCondLst>
                                    <p:cond delay="1280"/>
                                  </p:stCondLst>
                                  <p:childTnLst>
                                    <p:set>
                                      <p:cBhvr>
                                        <p:cTn id="153" dur="1" fill="hold">
                                          <p:stCondLst>
                                            <p:cond delay="0"/>
                                          </p:stCondLst>
                                        </p:cTn>
                                        <p:tgtEl>
                                          <p:spTgt spid="72"/>
                                        </p:tgtEl>
                                        <p:attrNameLst>
                                          <p:attrName>style.visibility</p:attrName>
                                        </p:attrNameLst>
                                      </p:cBhvr>
                                      <p:to>
                                        <p:strVal val="visible"/>
                                      </p:to>
                                    </p:set>
                                    <p:animEffect filter="fade" transition="in">
                                      <p:cBhvr additive="repl">
                                        <p:cTn id="154" dur="1000"/>
                                        <p:tgtEl>
                                          <p:spTgt spid="72"/>
                                        </p:tgtEl>
                                      </p:cBhvr>
                                    </p:animEffect>
                                  </p:childTnLst>
                                </p:cTn>
                              </p:par>
                              <p:par>
                                <p:cTn id="155" nodeType="withEffect" fill="hold" presetClass="path" presetID="64">
                                  <p:stCondLst>
                                    <p:cond delay="1280"/>
                                  </p:stCondLst>
                                  <p:childTnLst>
                                    <p:animMotion origin="layout" path="M 1.9391377E-006 0.046296295 L 1.9391377E-006 0 E">
                                      <p:cBhvr>
                                        <p:cTn id="156" dur="1000" fill="hold"/>
                                        <p:tgtEl>
                                          <p:spTgt spid="72"/>
                                        </p:tgtEl>
                                        <p:attrNameLst>
                                          <p:attrName>ppt_x</p:attrName>
                                          <p:attrName>ppt_y</p:attrName>
                                        </p:attrNameLst>
                                      </p:cBhvr>
                                    </p:animMotion>
                                  </p:childTnLst>
                                </p:cTn>
                              </p:par>
                              <p:par>
                                <p:cTn id="157" nodeType="withEffect" fill="hold" presetClass="entr" presetID="10">
                                  <p:stCondLst>
                                    <p:cond delay="1700"/>
                                  </p:stCondLst>
                                  <p:childTnLst>
                                    <p:set>
                                      <p:cBhvr>
                                        <p:cTn id="158" dur="1" fill="hold">
                                          <p:stCondLst>
                                            <p:cond delay="0"/>
                                          </p:stCondLst>
                                        </p:cTn>
                                        <p:tgtEl>
                                          <p:spTgt spid="73"/>
                                        </p:tgtEl>
                                        <p:attrNameLst>
                                          <p:attrName>style.visibility</p:attrName>
                                        </p:attrNameLst>
                                      </p:cBhvr>
                                      <p:to>
                                        <p:strVal val="visible"/>
                                      </p:to>
                                    </p:set>
                                    <p:animEffect filter="fade" transition="in">
                                      <p:cBhvr additive="repl">
                                        <p:cTn id="159" dur="1000"/>
                                        <p:tgtEl>
                                          <p:spTgt spid="73"/>
                                        </p:tgtEl>
                                      </p:cBhvr>
                                    </p:animEffect>
                                  </p:childTnLst>
                                </p:cTn>
                              </p:par>
                              <p:par>
                                <p:cTn id="160" nodeType="withEffect" fill="hold" presetClass="path" presetID="64">
                                  <p:stCondLst>
                                    <p:cond delay="1700"/>
                                  </p:stCondLst>
                                  <p:childTnLst>
                                    <p:animMotion origin="layout" path="M 1.9391377E-006 0.04629918 L 1.9391377E-006 2.8822158E-006 E">
                                      <p:cBhvr>
                                        <p:cTn id="161" dur="1000" fill="hold"/>
                                        <p:tgtEl>
                                          <p:spTgt spid="73"/>
                                        </p:tgtEl>
                                        <p:attrNameLst>
                                          <p:attrName>ppt_x</p:attrName>
                                          <p:attrName>ppt_y</p:attrName>
                                        </p:attrNameLst>
                                      </p:cBhvr>
                                    </p:animMotion>
                                  </p:childTnLst>
                                </p:cTn>
                              </p:par>
                              <p:par>
                                <p:cTn id="162" nodeType="withEffect" fill="hold" presetClass="entr" presetID="10">
                                  <p:stCondLst>
                                    <p:cond delay="300"/>
                                  </p:stCondLst>
                                  <p:childTnLst>
                                    <p:set>
                                      <p:cBhvr>
                                        <p:cTn id="163" dur="1" fill="hold">
                                          <p:stCondLst>
                                            <p:cond delay="0"/>
                                          </p:stCondLst>
                                        </p:cTn>
                                        <p:tgtEl>
                                          <p:spTgt spid="74"/>
                                        </p:tgtEl>
                                        <p:attrNameLst>
                                          <p:attrName>style.visibility</p:attrName>
                                        </p:attrNameLst>
                                      </p:cBhvr>
                                      <p:to>
                                        <p:strVal val="visible"/>
                                      </p:to>
                                    </p:set>
                                    <p:animEffect filter="fade" transition="in">
                                      <p:cBhvr additive="repl">
                                        <p:cTn id="164" dur="600"/>
                                        <p:tgtEl>
                                          <p:spTgt spid="74"/>
                                        </p:tgtEl>
                                      </p:cBhvr>
                                    </p:animEffect>
                                  </p:childTnLst>
                                </p:cTn>
                              </p:par>
                              <p:par>
                                <p:cTn id="165" nodeType="withEffect" fill="hold" presetClass="path" presetID="64">
                                  <p:stCondLst>
                                    <p:cond delay="300"/>
                                  </p:stCondLst>
                                  <p:childTnLst>
                                    <p:animMotion origin="layout" path="M 0 0.046296295 L 0 0 E">
                                      <p:cBhvr>
                                        <p:cTn id="166" dur="600" fill="hold"/>
                                        <p:tgtEl>
                                          <p:spTgt spid="74"/>
                                        </p:tgtEl>
                                        <p:attrNameLst>
                                          <p:attrName>ppt_x</p:attrName>
                                          <p:attrName>ppt_y</p:attrName>
                                        </p:attrNameLst>
                                      </p:cBhvr>
                                    </p:animMotion>
                                  </p:childTnLst>
                                </p:cTn>
                              </p:par>
                              <p:par>
                                <p:cTn id="167" nodeType="withEffect" fill="hold" presetClass="entr" presetID="10">
                                  <p:stCondLst>
                                    <p:cond delay="100"/>
                                  </p:stCondLst>
                                  <p:childTnLst>
                                    <p:set>
                                      <p:cBhvr>
                                        <p:cTn id="168" dur="1" fill="hold">
                                          <p:stCondLst>
                                            <p:cond delay="0"/>
                                          </p:stCondLst>
                                        </p:cTn>
                                        <p:tgtEl>
                                          <p:spTgt spid="75"/>
                                        </p:tgtEl>
                                        <p:attrNameLst>
                                          <p:attrName>style.visibility</p:attrName>
                                        </p:attrNameLst>
                                      </p:cBhvr>
                                      <p:to>
                                        <p:strVal val="visible"/>
                                      </p:to>
                                    </p:set>
                                    <p:animEffect filter="fade" transition="in">
                                      <p:cBhvr additive="repl">
                                        <p:cTn id="169" dur="600"/>
                                        <p:tgtEl>
                                          <p:spTgt spid="75"/>
                                        </p:tgtEl>
                                      </p:cBhvr>
                                    </p:animEffect>
                                  </p:childTnLst>
                                </p:cTn>
                              </p:par>
                              <p:par>
                                <p:cTn id="170" nodeType="withEffect" fill="hold" presetClass="path" presetID="64">
                                  <p:stCondLst>
                                    <p:cond delay="100"/>
                                  </p:stCondLst>
                                  <p:childTnLst>
                                    <p:animMotion origin="layout" path="M 0 0.046296295 L 0 0 E">
                                      <p:cBhvr>
                                        <p:cTn id="171" dur="600" fill="hold"/>
                                        <p:tgtEl>
                                          <p:spTgt spid="75"/>
                                        </p:tgtEl>
                                        <p:attrNameLst>
                                          <p:attrName>ppt_x</p:attrName>
                                          <p:attrName>ppt_y</p:attrName>
                                        </p:attrNameLst>
                                      </p:cBhvr>
                                    </p:animMotion>
                                  </p:childTnLst>
                                </p:cTn>
                              </p:par>
                              <p:par>
                                <p:cTn id="172" nodeType="withEffect" fill="hold" presetClass="entr" presetID="10">
                                  <p:stCondLst>
                                    <p:cond delay="500"/>
                                  </p:stCondLst>
                                  <p:childTnLst>
                                    <p:set>
                                      <p:cBhvr>
                                        <p:cTn id="173" dur="1" fill="hold">
                                          <p:stCondLst>
                                            <p:cond delay="0"/>
                                          </p:stCondLst>
                                        </p:cTn>
                                        <p:tgtEl>
                                          <p:spTgt spid="76"/>
                                        </p:tgtEl>
                                        <p:attrNameLst>
                                          <p:attrName>style.visibility</p:attrName>
                                        </p:attrNameLst>
                                      </p:cBhvr>
                                      <p:to>
                                        <p:strVal val="visible"/>
                                      </p:to>
                                    </p:set>
                                    <p:animEffect filter="fade" transition="in">
                                      <p:cBhvr additive="repl">
                                        <p:cTn id="174" dur="600"/>
                                        <p:tgtEl>
                                          <p:spTgt spid="76"/>
                                        </p:tgtEl>
                                      </p:cBhvr>
                                    </p:animEffect>
                                  </p:childTnLst>
                                </p:cTn>
                              </p:par>
                              <p:par>
                                <p:cTn id="175" nodeType="withEffect" fill="hold" presetClass="path" presetID="64">
                                  <p:stCondLst>
                                    <p:cond delay="500"/>
                                  </p:stCondLst>
                                  <p:childTnLst>
                                    <p:animMotion origin="layout" path="M 0 0.046296295 L 0 0 E">
                                      <p:cBhvr>
                                        <p:cTn id="176" dur="600" fill="hold"/>
                                        <p:tgtEl>
                                          <p:spTgt spid="7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Rect" descr=""/>
          <p:cNvPicPr/>
          <p:nvPr/>
        </p:nvPicPr>
        <p:blipFill>
          <a:blip r:embed="rId1"/>
          <a:stretch/>
        </p:blipFill>
        <p:spPr>
          <a:xfrm>
            <a:off x="0" y="0"/>
            <a:ext cx="18287280" cy="10286280"/>
          </a:xfrm>
          <a:prstGeom prst="rect">
            <a:avLst/>
          </a:prstGeom>
          <a:ln>
            <a:noFill/>
          </a:ln>
        </p:spPr>
      </p:pic>
      <p:pic>
        <p:nvPicPr>
          <p:cNvPr id="81" name="Rect" descr=""/>
          <p:cNvPicPr/>
          <p:nvPr/>
        </p:nvPicPr>
        <p:blipFill>
          <a:blip r:embed="rId2"/>
          <a:stretch/>
        </p:blipFill>
        <p:spPr>
          <a:xfrm>
            <a:off x="0" y="0"/>
            <a:ext cx="6666840" cy="6666840"/>
          </a:xfrm>
          <a:prstGeom prst="rect">
            <a:avLst/>
          </a:prstGeom>
          <a:ln>
            <a:noFill/>
          </a:ln>
        </p:spPr>
      </p:pic>
      <p:pic>
        <p:nvPicPr>
          <p:cNvPr id="82" name="Rect" descr=""/>
          <p:cNvPicPr/>
          <p:nvPr/>
        </p:nvPicPr>
        <p:blipFill>
          <a:blip r:embed="rId3"/>
          <a:stretch/>
        </p:blipFill>
        <p:spPr>
          <a:xfrm>
            <a:off x="8091360" y="-254160"/>
            <a:ext cx="10238760" cy="10286280"/>
          </a:xfrm>
          <a:prstGeom prst="rect">
            <a:avLst/>
          </a:prstGeom>
          <a:ln>
            <a:noFill/>
          </a:ln>
        </p:spPr>
      </p:pic>
      <p:pic>
        <p:nvPicPr>
          <p:cNvPr id="83" name="Rect" descr=""/>
          <p:cNvPicPr/>
          <p:nvPr/>
        </p:nvPicPr>
        <p:blipFill>
          <a:blip r:embed="rId4"/>
          <a:stretch/>
        </p:blipFill>
        <p:spPr>
          <a:xfrm>
            <a:off x="0" y="0"/>
            <a:ext cx="8343360" cy="10209960"/>
          </a:xfrm>
          <a:prstGeom prst="rect">
            <a:avLst/>
          </a:prstGeom>
          <a:ln>
            <a:noFill/>
          </a:ln>
        </p:spPr>
      </p:pic>
      <p:pic>
        <p:nvPicPr>
          <p:cNvPr id="84" name="Rect" descr=""/>
          <p:cNvPicPr/>
          <p:nvPr/>
        </p:nvPicPr>
        <p:blipFill>
          <a:blip r:embed="rId5"/>
          <a:stretch/>
        </p:blipFill>
        <p:spPr>
          <a:xfrm>
            <a:off x="3943440" y="1086840"/>
            <a:ext cx="532800" cy="551880"/>
          </a:xfrm>
          <a:prstGeom prst="rect">
            <a:avLst/>
          </a:prstGeom>
          <a:ln>
            <a:noFill/>
          </a:ln>
        </p:spPr>
      </p:pic>
      <p:sp>
        <p:nvSpPr>
          <p:cNvPr id="85" name="CustomShape 1"/>
          <p:cNvSpPr/>
          <p:nvPr/>
        </p:nvSpPr>
        <p:spPr>
          <a:xfrm>
            <a:off x="4073400" y="117360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2196f3"/>
                </a:solidFill>
                <a:latin typeface="Noto Serif SemiBold"/>
                <a:ea typeface="DejaVu Sans"/>
              </a:rPr>
              <a:t>01</a:t>
            </a:r>
            <a:endParaRPr b="0" lang="en-IN" sz="1889" spc="-1" strike="noStrike">
              <a:latin typeface="Arial"/>
            </a:endParaRPr>
          </a:p>
        </p:txBody>
      </p:sp>
      <p:pic>
        <p:nvPicPr>
          <p:cNvPr id="86" name="Rect" descr=""/>
          <p:cNvPicPr/>
          <p:nvPr/>
        </p:nvPicPr>
        <p:blipFill>
          <a:blip r:embed="rId6"/>
          <a:stretch/>
        </p:blipFill>
        <p:spPr>
          <a:xfrm>
            <a:off x="3943440" y="2389320"/>
            <a:ext cx="532800" cy="551880"/>
          </a:xfrm>
          <a:prstGeom prst="rect">
            <a:avLst/>
          </a:prstGeom>
          <a:ln>
            <a:noFill/>
          </a:ln>
        </p:spPr>
      </p:pic>
      <p:sp>
        <p:nvSpPr>
          <p:cNvPr id="87" name="CustomShape 2"/>
          <p:cNvSpPr/>
          <p:nvPr/>
        </p:nvSpPr>
        <p:spPr>
          <a:xfrm>
            <a:off x="4073400" y="247608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41b3d9"/>
                </a:solidFill>
                <a:latin typeface="Noto Serif SemiBold"/>
                <a:ea typeface="DejaVu Sans"/>
              </a:rPr>
              <a:t>02</a:t>
            </a:r>
            <a:endParaRPr b="0" lang="en-IN" sz="1889" spc="-1" strike="noStrike">
              <a:latin typeface="Arial"/>
            </a:endParaRPr>
          </a:p>
        </p:txBody>
      </p:sp>
      <p:sp>
        <p:nvSpPr>
          <p:cNvPr id="88" name="CustomShape 3"/>
          <p:cNvSpPr/>
          <p:nvPr/>
        </p:nvSpPr>
        <p:spPr>
          <a:xfrm>
            <a:off x="723960" y="1743120"/>
            <a:ext cx="7019280" cy="372960"/>
          </a:xfrm>
          <a:prstGeom prst="rect">
            <a:avLst/>
          </a:prstGeom>
          <a:noFill/>
          <a:ln>
            <a:noFill/>
          </a:ln>
        </p:spPr>
        <p:style>
          <a:lnRef idx="0"/>
          <a:fillRef idx="0"/>
          <a:effectRef idx="0"/>
          <a:fontRef idx="minor"/>
        </p:style>
        <p:txBody>
          <a:bodyPr lIns="0" rIns="0" tIns="0" bIns="0">
            <a:spAutoFit/>
          </a:bodyPr>
          <a:p>
            <a:pPr algn="ctr">
              <a:lnSpc>
                <a:spcPts val="2940"/>
              </a:lnSpc>
            </a:pPr>
            <a:r>
              <a:rPr b="0" lang="en-IN" sz="2000" spc="-43" strike="noStrike">
                <a:solidFill>
                  <a:srgbClr val="ffffff"/>
                </a:solidFill>
                <a:latin typeface="Times New Roman"/>
                <a:ea typeface="DejaVu Sans"/>
              </a:rPr>
              <a:t>Build, Test, and Static Code Analysis using SonarQube.</a:t>
            </a:r>
            <a:endParaRPr b="0" lang="en-IN" sz="2000" spc="-1" strike="noStrike">
              <a:latin typeface="Arial"/>
            </a:endParaRPr>
          </a:p>
        </p:txBody>
      </p:sp>
      <p:sp>
        <p:nvSpPr>
          <p:cNvPr id="89" name="CustomShape 4"/>
          <p:cNvSpPr/>
          <p:nvPr/>
        </p:nvSpPr>
        <p:spPr>
          <a:xfrm>
            <a:off x="723960" y="5631480"/>
            <a:ext cx="7019280" cy="30456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18" strike="noStrike">
                <a:solidFill>
                  <a:srgbClr val="ffffff"/>
                </a:solidFill>
                <a:latin typeface="Times New Roman"/>
                <a:ea typeface="DejaVu Sans"/>
              </a:rPr>
              <a:t>                           </a:t>
            </a:r>
            <a:r>
              <a:rPr b="0" lang="en-IN" sz="2000" spc="-18" strike="noStrike">
                <a:solidFill>
                  <a:srgbClr val="ffffff"/>
                </a:solidFill>
                <a:latin typeface="Times New Roman"/>
                <a:ea typeface="DejaVu Sans"/>
              </a:rPr>
              <a:t>Runtime security monitoring using Falco.</a:t>
            </a:r>
            <a:endParaRPr b="0" lang="en-IN" sz="2000" spc="-1" strike="noStrike">
              <a:latin typeface="Arial"/>
            </a:endParaRPr>
          </a:p>
        </p:txBody>
      </p:sp>
      <p:pic>
        <p:nvPicPr>
          <p:cNvPr id="90" name="Rect" descr=""/>
          <p:cNvPicPr/>
          <p:nvPr/>
        </p:nvPicPr>
        <p:blipFill>
          <a:blip r:embed="rId7"/>
          <a:stretch/>
        </p:blipFill>
        <p:spPr>
          <a:xfrm>
            <a:off x="3943440" y="7723800"/>
            <a:ext cx="532800" cy="551880"/>
          </a:xfrm>
          <a:prstGeom prst="rect">
            <a:avLst/>
          </a:prstGeom>
          <a:ln>
            <a:noFill/>
          </a:ln>
        </p:spPr>
      </p:pic>
      <p:sp>
        <p:nvSpPr>
          <p:cNvPr id="91" name="CustomShape 5"/>
          <p:cNvSpPr/>
          <p:nvPr/>
        </p:nvSpPr>
        <p:spPr>
          <a:xfrm>
            <a:off x="4073400" y="381420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3ac7d3"/>
                </a:solidFill>
                <a:latin typeface="Noto Serif SemiBold"/>
                <a:ea typeface="DejaVu Sans"/>
              </a:rPr>
              <a:t>03</a:t>
            </a:r>
            <a:endParaRPr b="0" lang="en-IN" sz="1889" spc="-1" strike="noStrike">
              <a:latin typeface="Arial"/>
            </a:endParaRPr>
          </a:p>
        </p:txBody>
      </p:sp>
      <p:sp>
        <p:nvSpPr>
          <p:cNvPr id="92" name="CustomShape 6"/>
          <p:cNvSpPr/>
          <p:nvPr/>
        </p:nvSpPr>
        <p:spPr>
          <a:xfrm>
            <a:off x="723960" y="3117600"/>
            <a:ext cx="7019280" cy="30456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43" strike="noStrike">
                <a:solidFill>
                  <a:srgbClr val="ffffff"/>
                </a:solidFill>
                <a:latin typeface="Times New Roman"/>
                <a:ea typeface="DejaVu Sans"/>
              </a:rPr>
              <a:t>                            </a:t>
            </a:r>
            <a:r>
              <a:rPr b="0" lang="en-IN" sz="2000" spc="-43" strike="noStrike">
                <a:solidFill>
                  <a:srgbClr val="ffffff"/>
                </a:solidFill>
                <a:latin typeface="Times New Roman"/>
                <a:ea typeface="DejaVu Sans"/>
              </a:rPr>
              <a:t>Container Image Scanning using Trivy.</a:t>
            </a:r>
            <a:endParaRPr b="0" lang="en-IN" sz="2000" spc="-1" strike="noStrike">
              <a:latin typeface="Arial"/>
            </a:endParaRPr>
          </a:p>
        </p:txBody>
      </p:sp>
      <p:sp>
        <p:nvSpPr>
          <p:cNvPr id="93" name="CustomShape 7"/>
          <p:cNvSpPr/>
          <p:nvPr/>
        </p:nvSpPr>
        <p:spPr>
          <a:xfrm>
            <a:off x="8739720" y="-17280"/>
            <a:ext cx="8657640" cy="672120"/>
          </a:xfrm>
          <a:prstGeom prst="rect">
            <a:avLst/>
          </a:prstGeom>
          <a:noFill/>
          <a:ln>
            <a:noFill/>
          </a:ln>
        </p:spPr>
        <p:style>
          <a:lnRef idx="0"/>
          <a:fillRef idx="0"/>
          <a:effectRef idx="0"/>
          <a:fontRef idx="minor"/>
        </p:style>
        <p:txBody>
          <a:bodyPr lIns="0" rIns="0" tIns="0" bIns="0">
            <a:spAutoFit/>
          </a:bodyPr>
          <a:p>
            <a:pPr>
              <a:lnSpc>
                <a:spcPts val="5292"/>
              </a:lnSpc>
            </a:pPr>
            <a:r>
              <a:rPr b="1" lang="en-IN" sz="4200" spc="-86" strike="noStrike">
                <a:solidFill>
                  <a:srgbClr val="181c24"/>
                </a:solidFill>
                <a:latin typeface="IBM Plex Serif SemiBold"/>
                <a:ea typeface="DejaVu Sans"/>
              </a:rPr>
              <a:t>Je</a:t>
            </a:r>
            <a:r>
              <a:rPr b="1" lang="en-IN" sz="4000" spc="-86" strike="noStrike">
                <a:solidFill>
                  <a:srgbClr val="242424"/>
                </a:solidFill>
                <a:latin typeface="source-serif-pro;Georgia"/>
                <a:ea typeface="DejaVu Sans"/>
              </a:rPr>
              <a:t>nkins Pipeline:</a:t>
            </a:r>
            <a:endParaRPr b="0" lang="en-IN" sz="4000" spc="-1" strike="noStrike">
              <a:latin typeface="Arial"/>
            </a:endParaRPr>
          </a:p>
        </p:txBody>
      </p:sp>
      <p:pic>
        <p:nvPicPr>
          <p:cNvPr id="94" name="Rect" descr=""/>
          <p:cNvPicPr/>
          <p:nvPr/>
        </p:nvPicPr>
        <p:blipFill>
          <a:blip r:embed="rId8"/>
          <a:stretch/>
        </p:blipFill>
        <p:spPr>
          <a:xfrm>
            <a:off x="3943800" y="3649320"/>
            <a:ext cx="532800" cy="551880"/>
          </a:xfrm>
          <a:prstGeom prst="rect">
            <a:avLst/>
          </a:prstGeom>
          <a:ln>
            <a:noFill/>
          </a:ln>
        </p:spPr>
      </p:pic>
      <p:pic>
        <p:nvPicPr>
          <p:cNvPr id="95" name="Rect" descr=""/>
          <p:cNvPicPr/>
          <p:nvPr/>
        </p:nvPicPr>
        <p:blipFill>
          <a:blip r:embed="rId9"/>
          <a:stretch/>
        </p:blipFill>
        <p:spPr>
          <a:xfrm>
            <a:off x="3943800" y="4945320"/>
            <a:ext cx="532800" cy="551880"/>
          </a:xfrm>
          <a:prstGeom prst="rect">
            <a:avLst/>
          </a:prstGeom>
          <a:ln>
            <a:noFill/>
          </a:ln>
        </p:spPr>
      </p:pic>
      <p:sp>
        <p:nvSpPr>
          <p:cNvPr id="96" name="CustomShape 8"/>
          <p:cNvSpPr/>
          <p:nvPr/>
        </p:nvSpPr>
        <p:spPr>
          <a:xfrm>
            <a:off x="4073400" y="370008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41b3d9"/>
                </a:solidFill>
                <a:latin typeface="Noto Serif SemiBold"/>
                <a:ea typeface="DejaVu Sans"/>
              </a:rPr>
              <a:t>03</a:t>
            </a:r>
            <a:endParaRPr b="0" lang="en-IN" sz="1889" spc="-1" strike="noStrike">
              <a:latin typeface="Arial"/>
            </a:endParaRPr>
          </a:p>
        </p:txBody>
      </p:sp>
      <p:sp>
        <p:nvSpPr>
          <p:cNvPr id="97" name="CustomShape 9"/>
          <p:cNvSpPr/>
          <p:nvPr/>
        </p:nvSpPr>
        <p:spPr>
          <a:xfrm>
            <a:off x="4037400" y="503208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41b3d9"/>
                </a:solidFill>
                <a:latin typeface="Noto Serif SemiBold"/>
                <a:ea typeface="DejaVu Sans"/>
              </a:rPr>
              <a:t>04</a:t>
            </a:r>
            <a:endParaRPr b="0" lang="en-IN" sz="1889" spc="-1" strike="noStrike">
              <a:latin typeface="Arial"/>
            </a:endParaRPr>
          </a:p>
        </p:txBody>
      </p:sp>
      <p:sp>
        <p:nvSpPr>
          <p:cNvPr id="98" name="CustomShape 10"/>
          <p:cNvSpPr/>
          <p:nvPr/>
        </p:nvSpPr>
        <p:spPr>
          <a:xfrm>
            <a:off x="4073400" y="776808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41b3d9"/>
                </a:solidFill>
                <a:latin typeface="Noto Serif SemiBold"/>
                <a:ea typeface="DejaVu Sans"/>
              </a:rPr>
              <a:t>06</a:t>
            </a:r>
            <a:endParaRPr b="0" lang="en-IN" sz="1889" spc="-1" strike="noStrike">
              <a:latin typeface="Arial"/>
            </a:endParaRPr>
          </a:p>
        </p:txBody>
      </p:sp>
      <p:sp>
        <p:nvSpPr>
          <p:cNvPr id="99" name="CustomShape 11"/>
          <p:cNvSpPr/>
          <p:nvPr/>
        </p:nvSpPr>
        <p:spPr>
          <a:xfrm>
            <a:off x="723960" y="491760"/>
            <a:ext cx="7019280" cy="39564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43" strike="noStrike">
                <a:solidFill>
                  <a:srgbClr val="ffffff"/>
                </a:solidFill>
                <a:latin typeface="Times New Roman"/>
                <a:ea typeface="DejaVu Sans"/>
              </a:rPr>
              <a:t>                                    </a:t>
            </a:r>
            <a:r>
              <a:rPr b="0" lang="en-IN" sz="2600" spc="-43" strike="noStrike">
                <a:solidFill>
                  <a:srgbClr val="ffffff"/>
                </a:solidFill>
                <a:latin typeface="Times New Roman"/>
                <a:ea typeface="DejaVu Sans"/>
              </a:rPr>
              <a:t>  </a:t>
            </a:r>
            <a:r>
              <a:rPr b="0" lang="en-IN" sz="2600" spc="-43" strike="noStrike">
                <a:solidFill>
                  <a:srgbClr val="ffffff"/>
                </a:solidFill>
                <a:latin typeface="Times New Roman"/>
                <a:ea typeface="DejaVu Sans"/>
              </a:rPr>
              <a:t>Jenkins Pipeline Stages</a:t>
            </a:r>
            <a:endParaRPr b="0" lang="en-IN" sz="2600" spc="-1" strike="noStrike">
              <a:latin typeface="Arial"/>
            </a:endParaRPr>
          </a:p>
        </p:txBody>
      </p:sp>
      <p:sp>
        <p:nvSpPr>
          <p:cNvPr id="100" name="CustomShape 12"/>
          <p:cNvSpPr/>
          <p:nvPr/>
        </p:nvSpPr>
        <p:spPr>
          <a:xfrm>
            <a:off x="723960" y="4343760"/>
            <a:ext cx="7019280" cy="30456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43" strike="noStrike">
                <a:solidFill>
                  <a:srgbClr val="ffffff"/>
                </a:solidFill>
                <a:latin typeface="Times New Roman"/>
                <a:ea typeface="DejaVu Sans"/>
              </a:rPr>
              <a:t>                            </a:t>
            </a:r>
            <a:r>
              <a:rPr b="0" lang="en-IN" sz="2000" spc="-43" strike="noStrike">
                <a:solidFill>
                  <a:srgbClr val="ffffff"/>
                </a:solidFill>
                <a:latin typeface="Times New Roman"/>
                <a:ea typeface="DejaVu Sans"/>
              </a:rPr>
              <a:t>Kubernetes deployment with GitOps – ArgoCD.</a:t>
            </a:r>
            <a:endParaRPr b="0" lang="en-IN" sz="2000" spc="-1" strike="noStrike">
              <a:latin typeface="Arial"/>
            </a:endParaRPr>
          </a:p>
        </p:txBody>
      </p:sp>
      <p:pic>
        <p:nvPicPr>
          <p:cNvPr id="101" name="Rect" descr=""/>
          <p:cNvPicPr/>
          <p:nvPr/>
        </p:nvPicPr>
        <p:blipFill>
          <a:blip r:embed="rId10"/>
          <a:stretch/>
        </p:blipFill>
        <p:spPr>
          <a:xfrm>
            <a:off x="3943800" y="6283800"/>
            <a:ext cx="532800" cy="551880"/>
          </a:xfrm>
          <a:prstGeom prst="rect">
            <a:avLst/>
          </a:prstGeom>
          <a:ln>
            <a:noFill/>
          </a:ln>
        </p:spPr>
      </p:pic>
      <p:sp>
        <p:nvSpPr>
          <p:cNvPr id="102" name="CustomShape 13"/>
          <p:cNvSpPr/>
          <p:nvPr/>
        </p:nvSpPr>
        <p:spPr>
          <a:xfrm>
            <a:off x="4073400" y="632808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41b3d9"/>
                </a:solidFill>
                <a:latin typeface="Noto Serif SemiBold"/>
                <a:ea typeface="DejaVu Sans"/>
              </a:rPr>
              <a:t>05</a:t>
            </a:r>
            <a:endParaRPr b="0" lang="en-IN" sz="1889" spc="-1" strike="noStrike">
              <a:latin typeface="Arial"/>
            </a:endParaRPr>
          </a:p>
        </p:txBody>
      </p:sp>
      <p:sp>
        <p:nvSpPr>
          <p:cNvPr id="103" name="CustomShape 14"/>
          <p:cNvSpPr/>
          <p:nvPr/>
        </p:nvSpPr>
        <p:spPr>
          <a:xfrm>
            <a:off x="723960" y="7037640"/>
            <a:ext cx="7019280" cy="30456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18" strike="noStrike">
                <a:solidFill>
                  <a:srgbClr val="ffffff"/>
                </a:solidFill>
                <a:latin typeface="Times New Roman"/>
                <a:ea typeface="DejaVu Sans"/>
              </a:rPr>
              <a:t>                           </a:t>
            </a:r>
            <a:r>
              <a:rPr b="0" lang="en-IN" sz="2000" spc="-18" strike="noStrike">
                <a:solidFill>
                  <a:srgbClr val="ffffff"/>
                </a:solidFill>
                <a:latin typeface="Times New Roman"/>
                <a:ea typeface="DejaVu Sans"/>
              </a:rPr>
              <a:t>Compliance reporting using Trivy, kube-bench.</a:t>
            </a:r>
            <a:endParaRPr b="0" lang="en-IN" sz="2000" spc="-1" strike="noStrike">
              <a:latin typeface="Arial"/>
            </a:endParaRPr>
          </a:p>
        </p:txBody>
      </p:sp>
      <p:sp>
        <p:nvSpPr>
          <p:cNvPr id="104" name="CustomShape 15"/>
          <p:cNvSpPr/>
          <p:nvPr/>
        </p:nvSpPr>
        <p:spPr>
          <a:xfrm>
            <a:off x="723960" y="8513640"/>
            <a:ext cx="7019280" cy="304920"/>
          </a:xfrm>
          <a:prstGeom prst="rect">
            <a:avLst/>
          </a:prstGeom>
          <a:noFill/>
          <a:ln>
            <a:noFill/>
          </a:ln>
        </p:spPr>
        <p:style>
          <a:lnRef idx="0"/>
          <a:fillRef idx="0"/>
          <a:effectRef idx="0"/>
          <a:fontRef idx="minor"/>
        </p:style>
        <p:txBody>
          <a:bodyPr lIns="0" rIns="0" tIns="0" bIns="0">
            <a:spAutoFit/>
          </a:bodyPr>
          <a:p>
            <a:pPr>
              <a:lnSpc>
                <a:spcPct val="100000"/>
              </a:lnSpc>
            </a:pPr>
            <a:r>
              <a:rPr b="0" lang="en-IN" sz="2000" spc="-18" strike="noStrike">
                <a:solidFill>
                  <a:srgbClr val="ffffff"/>
                </a:solidFill>
                <a:latin typeface="Times New Roman"/>
                <a:ea typeface="DejaVu Sans"/>
              </a:rPr>
              <a:t>                  </a:t>
            </a:r>
            <a:r>
              <a:rPr b="0" lang="en-IN" sz="2000" spc="-18" strike="noStrike">
                <a:solidFill>
                  <a:srgbClr val="ffffff"/>
                </a:solidFill>
                <a:latin typeface="Times New Roman"/>
                <a:ea typeface="DejaVu Sans"/>
              </a:rPr>
              <a:t>Monitoring and alerting using Prometheus + Grafana.</a:t>
            </a:r>
            <a:endParaRPr b="0" lang="en-IN" sz="2000" spc="-1" strike="noStrike">
              <a:latin typeface="Arial"/>
            </a:endParaRPr>
          </a:p>
        </p:txBody>
      </p:sp>
      <p:pic>
        <p:nvPicPr>
          <p:cNvPr id="105" name="" descr=""/>
          <p:cNvPicPr/>
          <p:nvPr/>
        </p:nvPicPr>
        <p:blipFill>
          <a:blip r:embed="rId11"/>
          <a:stretch/>
        </p:blipFill>
        <p:spPr>
          <a:xfrm>
            <a:off x="8755920" y="1728000"/>
            <a:ext cx="9316080" cy="784800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177" dur="indefinite" restart="never" nodeType="tmRoot">
          <p:childTnLst>
            <p:seq>
              <p:cTn id="178" dur="indefinite" nodeType="mainSeq">
                <p:childTnLst>
                  <p:par>
                    <p:cTn id="179" fill="hold">
                      <p:stCondLst>
                        <p:cond delay="0"/>
                      </p:stCondLst>
                      <p:childTnLst>
                        <p:par>
                          <p:cTn id="180" fill="hold">
                            <p:stCondLst>
                              <p:cond delay="0"/>
                            </p:stCondLst>
                            <p:childTnLst>
                              <p:par>
                                <p:cTn id="181" nodeType="withEffect" fill="hold" presetClass="entr" presetID="10">
                                  <p:stCondLst>
                                    <p:cond delay="0"/>
                                  </p:stCondLst>
                                  <p:childTnLst>
                                    <p:set>
                                      <p:cBhvr>
                                        <p:cTn id="182" dur="1" fill="hold">
                                          <p:stCondLst>
                                            <p:cond delay="0"/>
                                          </p:stCondLst>
                                        </p:cTn>
                                        <p:tgtEl>
                                          <p:spTgt spid="81"/>
                                        </p:tgtEl>
                                        <p:attrNameLst>
                                          <p:attrName>style.visibility</p:attrName>
                                        </p:attrNameLst>
                                      </p:cBhvr>
                                      <p:to>
                                        <p:strVal val="visible"/>
                                      </p:to>
                                    </p:set>
                                    <p:animEffect filter="fade" transition="in">
                                      <p:cBhvr additive="repl">
                                        <p:cTn id="183" dur="1200"/>
                                        <p:tgtEl>
                                          <p:spTgt spid="81"/>
                                        </p:tgtEl>
                                      </p:cBhvr>
                                    </p:animEffect>
                                  </p:childTnLst>
                                </p:cTn>
                              </p:par>
                              <p:par>
                                <p:cTn id="184" nodeType="withEffect" fill="hold" presetClass="path" presetID="64">
                                  <p:stCondLst>
                                    <p:cond delay="0"/>
                                  </p:stCondLst>
                                  <p:childTnLst>
                                    <p:animMotion origin="layout" path="M 0 0.074074075 L 0 0 E">
                                      <p:cBhvr>
                                        <p:cTn id="185" dur="1200" fill="hold"/>
                                        <p:tgtEl>
                                          <p:spTgt spid="81"/>
                                        </p:tgtEl>
                                        <p:attrNameLst>
                                          <p:attrName>ppt_x</p:attrName>
                                          <p:attrName>ppt_y</p:attrName>
                                        </p:attrNameLst>
                                      </p:cBhvr>
                                    </p:animMotion>
                                  </p:childTnLst>
                                </p:cTn>
                              </p:par>
                              <p:par>
                                <p:cTn id="186" nodeType="withEffect" fill="hold" presetClass="entr" presetID="10">
                                  <p:stCondLst>
                                    <p:cond delay="0"/>
                                  </p:stCondLst>
                                  <p:childTnLst>
                                    <p:set>
                                      <p:cBhvr>
                                        <p:cTn id="187" dur="1" fill="hold">
                                          <p:stCondLst>
                                            <p:cond delay="0"/>
                                          </p:stCondLst>
                                        </p:cTn>
                                        <p:tgtEl>
                                          <p:spTgt spid="82"/>
                                        </p:tgtEl>
                                        <p:attrNameLst>
                                          <p:attrName>style.visibility</p:attrName>
                                        </p:attrNameLst>
                                      </p:cBhvr>
                                      <p:to>
                                        <p:strVal val="visible"/>
                                      </p:to>
                                    </p:set>
                                    <p:animEffect filter="fade" transition="in">
                                      <p:cBhvr additive="repl">
                                        <p:cTn id="188" dur="1200"/>
                                        <p:tgtEl>
                                          <p:spTgt spid="82"/>
                                        </p:tgtEl>
                                      </p:cBhvr>
                                    </p:animEffect>
                                  </p:childTnLst>
                                </p:cTn>
                              </p:par>
                              <p:par>
                                <p:cTn id="189" nodeType="withEffect" fill="hold" presetClass="path" presetID="64">
                                  <p:stCondLst>
                                    <p:cond delay="0"/>
                                  </p:stCondLst>
                                  <p:childTnLst>
                                    <p:animMotion origin="layout" path="M 1.3033549E-006 0.074074075 L 1.3033549E-006 0 E">
                                      <p:cBhvr>
                                        <p:cTn id="190" dur="1200" fill="hold"/>
                                        <p:tgtEl>
                                          <p:spTgt spid="82"/>
                                        </p:tgtEl>
                                        <p:attrNameLst>
                                          <p:attrName>ppt_x</p:attrName>
                                          <p:attrName>ppt_y</p:attrName>
                                        </p:attrNameLst>
                                      </p:cBhvr>
                                    </p:animMotion>
                                  </p:childTnLst>
                                </p:cTn>
                              </p:par>
                              <p:par>
                                <p:cTn id="191" nodeType="withEffect" fill="hold" presetClass="entr" presetID="10">
                                  <p:stCondLst>
                                    <p:cond delay="0"/>
                                  </p:stCondLst>
                                  <p:childTnLst>
                                    <p:set>
                                      <p:cBhvr>
                                        <p:cTn id="192" dur="1" fill="hold">
                                          <p:stCondLst>
                                            <p:cond delay="0"/>
                                          </p:stCondLst>
                                        </p:cTn>
                                        <p:tgtEl>
                                          <p:spTgt spid="83"/>
                                        </p:tgtEl>
                                        <p:attrNameLst>
                                          <p:attrName>style.visibility</p:attrName>
                                        </p:attrNameLst>
                                      </p:cBhvr>
                                      <p:to>
                                        <p:strVal val="visible"/>
                                      </p:to>
                                    </p:set>
                                    <p:animEffect filter="fade" transition="in">
                                      <p:cBhvr additive="repl">
                                        <p:cTn id="193" dur="1000"/>
                                        <p:tgtEl>
                                          <p:spTgt spid="83"/>
                                        </p:tgtEl>
                                      </p:cBhvr>
                                    </p:animEffect>
                                  </p:childTnLst>
                                </p:cTn>
                              </p:par>
                              <p:par>
                                <p:cTn id="194" nodeType="withEffect" fill="hold" presetClass="path" presetID="64">
                                  <p:stCondLst>
                                    <p:cond delay="0"/>
                                  </p:stCondLst>
                                  <p:childTnLst>
                                    <p:animMotion origin="layout" path="M 0 0.046296295 L 0 0 E">
                                      <p:cBhvr>
                                        <p:cTn id="195" dur="1000" fill="hold"/>
                                        <p:tgtEl>
                                          <p:spTgt spid="83"/>
                                        </p:tgtEl>
                                        <p:attrNameLst>
                                          <p:attrName>ppt_x</p:attrName>
                                          <p:attrName>ppt_y</p:attrName>
                                        </p:attrNameLst>
                                      </p:cBhvr>
                                    </p:animMotion>
                                  </p:childTnLst>
                                </p:cTn>
                              </p:par>
                              <p:par>
                                <p:cTn id="196" nodeType="withEffect" fill="hold" presetClass="entr" presetID="10">
                                  <p:stCondLst>
                                    <p:cond delay="1200"/>
                                  </p:stCondLst>
                                  <p:childTnLst>
                                    <p:set>
                                      <p:cBhvr>
                                        <p:cTn id="197" dur="1" fill="hold">
                                          <p:stCondLst>
                                            <p:cond delay="0"/>
                                          </p:stCondLst>
                                        </p:cTn>
                                        <p:tgtEl>
                                          <p:spTgt spid="84"/>
                                        </p:tgtEl>
                                        <p:attrNameLst>
                                          <p:attrName>style.visibility</p:attrName>
                                        </p:attrNameLst>
                                      </p:cBhvr>
                                      <p:to>
                                        <p:strVal val="visible"/>
                                      </p:to>
                                    </p:set>
                                    <p:animEffect filter="fade" transition="in">
                                      <p:cBhvr additive="repl">
                                        <p:cTn id="198" dur="1000"/>
                                        <p:tgtEl>
                                          <p:spTgt spid="84"/>
                                        </p:tgtEl>
                                      </p:cBhvr>
                                    </p:animEffect>
                                  </p:childTnLst>
                                </p:cTn>
                              </p:par>
                              <p:par>
                                <p:cTn id="199" nodeType="withEffect" fill="hold" presetClass="path" presetID="64">
                                  <p:stCondLst>
                                    <p:cond delay="1200"/>
                                  </p:stCondLst>
                                  <p:childTnLst>
                                    <p:animMotion origin="layout" path="M 0 0.046295717 L 0 -5.7926883E-007 E">
                                      <p:cBhvr>
                                        <p:cTn id="200" dur="1000" fill="hold"/>
                                        <p:tgtEl>
                                          <p:spTgt spid="84"/>
                                        </p:tgtEl>
                                        <p:attrNameLst>
                                          <p:attrName>ppt_x</p:attrName>
                                          <p:attrName>ppt_y</p:attrName>
                                        </p:attrNameLst>
                                      </p:cBhvr>
                                    </p:animMotion>
                                  </p:childTnLst>
                                </p:cTn>
                              </p:par>
                              <p:par>
                                <p:cTn id="201" nodeType="withEffect" fill="hold" presetClass="entr" presetID="10">
                                  <p:stCondLst>
                                    <p:cond delay="1200"/>
                                  </p:stCondLst>
                                  <p:childTnLst>
                                    <p:set>
                                      <p:cBhvr>
                                        <p:cTn id="202" dur="1" fill="hold">
                                          <p:stCondLst>
                                            <p:cond delay="0"/>
                                          </p:stCondLst>
                                        </p:cTn>
                                        <p:tgtEl>
                                          <p:spTgt spid="85"/>
                                        </p:tgtEl>
                                        <p:attrNameLst>
                                          <p:attrName>style.visibility</p:attrName>
                                        </p:attrNameLst>
                                      </p:cBhvr>
                                      <p:to>
                                        <p:strVal val="visible"/>
                                      </p:to>
                                    </p:set>
                                    <p:animEffect filter="fade" transition="in">
                                      <p:cBhvr additive="repl">
                                        <p:cTn id="203" dur="1000"/>
                                        <p:tgtEl>
                                          <p:spTgt spid="85"/>
                                        </p:tgtEl>
                                      </p:cBhvr>
                                    </p:animEffect>
                                  </p:childTnLst>
                                </p:cTn>
                              </p:par>
                              <p:par>
                                <p:cTn id="204" nodeType="withEffect" fill="hold" presetClass="path" presetID="64">
                                  <p:stCondLst>
                                    <p:cond delay="1200"/>
                                  </p:stCondLst>
                                  <p:childTnLst>
                                    <p:animMotion origin="layout" path="M -1.9550323E-006 0.046299193 L -1.9550323E-006 2.8963443E-006 E">
                                      <p:cBhvr>
                                        <p:cTn id="205" dur="1000" fill="hold"/>
                                        <p:tgtEl>
                                          <p:spTgt spid="85"/>
                                        </p:tgtEl>
                                        <p:attrNameLst>
                                          <p:attrName>ppt_x</p:attrName>
                                          <p:attrName>ppt_y</p:attrName>
                                        </p:attrNameLst>
                                      </p:cBhvr>
                                    </p:animMotion>
                                  </p:childTnLst>
                                </p:cTn>
                              </p:par>
                              <p:par>
                                <p:cTn id="206" nodeType="withEffect" fill="hold" presetClass="entr" presetID="10">
                                  <p:stCondLst>
                                    <p:cond delay="1340"/>
                                  </p:stCondLst>
                                  <p:childTnLst>
                                    <p:set>
                                      <p:cBhvr>
                                        <p:cTn id="207" dur="1" fill="hold">
                                          <p:stCondLst>
                                            <p:cond delay="0"/>
                                          </p:stCondLst>
                                        </p:cTn>
                                        <p:tgtEl>
                                          <p:spTgt spid="86"/>
                                        </p:tgtEl>
                                        <p:attrNameLst>
                                          <p:attrName>style.visibility</p:attrName>
                                        </p:attrNameLst>
                                      </p:cBhvr>
                                      <p:to>
                                        <p:strVal val="visible"/>
                                      </p:to>
                                    </p:set>
                                    <p:animEffect filter="fade" transition="in">
                                      <p:cBhvr additive="repl">
                                        <p:cTn id="208" dur="1000"/>
                                        <p:tgtEl>
                                          <p:spTgt spid="86"/>
                                        </p:tgtEl>
                                      </p:cBhvr>
                                    </p:animEffect>
                                  </p:childTnLst>
                                </p:cTn>
                              </p:par>
                              <p:par>
                                <p:cTn id="209" nodeType="withEffect" fill="hold" presetClass="path" presetID="64">
                                  <p:stCondLst>
                                    <p:cond delay="1340"/>
                                  </p:stCondLst>
                                  <p:childTnLst>
                                    <p:animMotion origin="layout" path="M 0 0.04629918 L 0 2.8822158E-006 E">
                                      <p:cBhvr>
                                        <p:cTn id="210" dur="1000" fill="hold"/>
                                        <p:tgtEl>
                                          <p:spTgt spid="86"/>
                                        </p:tgtEl>
                                        <p:attrNameLst>
                                          <p:attrName>ppt_x</p:attrName>
                                          <p:attrName>ppt_y</p:attrName>
                                        </p:attrNameLst>
                                      </p:cBhvr>
                                    </p:animMotion>
                                  </p:childTnLst>
                                </p:cTn>
                              </p:par>
                              <p:par>
                                <p:cTn id="211" nodeType="withEffect" fill="hold" presetClass="entr" presetID="10">
                                  <p:stCondLst>
                                    <p:cond delay="1340"/>
                                  </p:stCondLst>
                                  <p:childTnLst>
                                    <p:set>
                                      <p:cBhvr>
                                        <p:cTn id="212" dur="1" fill="hold">
                                          <p:stCondLst>
                                            <p:cond delay="0"/>
                                          </p:stCondLst>
                                        </p:cTn>
                                        <p:tgtEl>
                                          <p:spTgt spid="87"/>
                                        </p:tgtEl>
                                        <p:attrNameLst>
                                          <p:attrName>style.visibility</p:attrName>
                                        </p:attrNameLst>
                                      </p:cBhvr>
                                      <p:to>
                                        <p:strVal val="visible"/>
                                      </p:to>
                                    </p:set>
                                    <p:animEffect filter="fade" transition="in">
                                      <p:cBhvr additive="repl">
                                        <p:cTn id="213" dur="1000"/>
                                        <p:tgtEl>
                                          <p:spTgt spid="87"/>
                                        </p:tgtEl>
                                      </p:cBhvr>
                                    </p:animEffect>
                                  </p:childTnLst>
                                </p:cTn>
                              </p:par>
                              <p:par>
                                <p:cTn id="214" nodeType="withEffect" fill="hold" presetClass="path" presetID="64">
                                  <p:stCondLst>
                                    <p:cond delay="1340"/>
                                  </p:stCondLst>
                                  <p:childTnLst>
                                    <p:animMotion origin="layout" path="M -1.9550323E-006 0.046293415 L -1.9550323E-006 -2.8822158E-006 E">
                                      <p:cBhvr>
                                        <p:cTn id="215" dur="1000" fill="hold"/>
                                        <p:tgtEl>
                                          <p:spTgt spid="87"/>
                                        </p:tgtEl>
                                        <p:attrNameLst>
                                          <p:attrName>ppt_x</p:attrName>
                                          <p:attrName>ppt_y</p:attrName>
                                        </p:attrNameLst>
                                      </p:cBhvr>
                                    </p:animMotion>
                                  </p:childTnLst>
                                </p:cTn>
                              </p:par>
                              <p:par>
                                <p:cTn id="216" nodeType="withEffect" fill="hold" presetClass="entr" presetID="10">
                                  <p:stCondLst>
                                    <p:cond delay="1340"/>
                                  </p:stCondLst>
                                  <p:childTnLst>
                                    <p:set>
                                      <p:cBhvr>
                                        <p:cTn id="217" dur="1" fill="hold">
                                          <p:stCondLst>
                                            <p:cond delay="0"/>
                                          </p:stCondLst>
                                        </p:cTn>
                                        <p:tgtEl>
                                          <p:spTgt spid="88"/>
                                        </p:tgtEl>
                                        <p:attrNameLst>
                                          <p:attrName>style.visibility</p:attrName>
                                        </p:attrNameLst>
                                      </p:cBhvr>
                                      <p:to>
                                        <p:strVal val="visible"/>
                                      </p:to>
                                    </p:set>
                                    <p:animEffect filter="fade" transition="in">
                                      <p:cBhvr additive="repl">
                                        <p:cTn id="218" dur="1000"/>
                                        <p:tgtEl>
                                          <p:spTgt spid="88"/>
                                        </p:tgtEl>
                                      </p:cBhvr>
                                    </p:animEffect>
                                  </p:childTnLst>
                                </p:cTn>
                              </p:par>
                              <p:par>
                                <p:cTn id="219" nodeType="withEffect" fill="hold" presetClass="path" presetID="64">
                                  <p:stCondLst>
                                    <p:cond delay="1340"/>
                                  </p:stCondLst>
                                  <p:childTnLst>
                                    <p:animMotion origin="layout" path="M 0 0.04629918 L 0 2.8822158E-006 E">
                                      <p:cBhvr>
                                        <p:cTn id="220" dur="1000" fill="hold"/>
                                        <p:tgtEl>
                                          <p:spTgt spid="88"/>
                                        </p:tgtEl>
                                        <p:attrNameLst>
                                          <p:attrName>ppt_x</p:attrName>
                                          <p:attrName>ppt_y</p:attrName>
                                        </p:attrNameLst>
                                      </p:cBhvr>
                                    </p:animMotion>
                                  </p:childTnLst>
                                </p:cTn>
                              </p:par>
                              <p:par>
                                <p:cTn id="221" nodeType="withEffect" fill="hold" presetClass="entr" presetID="10">
                                  <p:stCondLst>
                                    <p:cond delay="1340"/>
                                  </p:stCondLst>
                                  <p:childTnLst>
                                    <p:set>
                                      <p:cBhvr>
                                        <p:cTn id="222" dur="1" fill="hold">
                                          <p:stCondLst>
                                            <p:cond delay="0"/>
                                          </p:stCondLst>
                                        </p:cTn>
                                        <p:tgtEl>
                                          <p:spTgt spid="89"/>
                                        </p:tgtEl>
                                        <p:attrNameLst>
                                          <p:attrName>style.visibility</p:attrName>
                                        </p:attrNameLst>
                                      </p:cBhvr>
                                      <p:to>
                                        <p:strVal val="visible"/>
                                      </p:to>
                                    </p:set>
                                    <p:animEffect filter="fade" transition="in">
                                      <p:cBhvr additive="repl">
                                        <p:cTn id="223" dur="1000"/>
                                        <p:tgtEl>
                                          <p:spTgt spid="89"/>
                                        </p:tgtEl>
                                      </p:cBhvr>
                                    </p:animEffect>
                                  </p:childTnLst>
                                </p:cTn>
                              </p:par>
                              <p:par>
                                <p:cTn id="224" nodeType="withEffect" fill="hold" presetClass="path" presetID="64">
                                  <p:stCondLst>
                                    <p:cond delay="1340"/>
                                  </p:stCondLst>
                                  <p:childTnLst>
                                    <p:animMotion origin="layout" path="M 0 0.04629686 L 0 5.6514034E-007 E">
                                      <p:cBhvr>
                                        <p:cTn id="225" dur="1000" fill="hold"/>
                                        <p:tgtEl>
                                          <p:spTgt spid="89"/>
                                        </p:tgtEl>
                                        <p:attrNameLst>
                                          <p:attrName>ppt_x</p:attrName>
                                          <p:attrName>ppt_y</p:attrName>
                                        </p:attrNameLst>
                                      </p:cBhvr>
                                    </p:animMotion>
                                  </p:childTnLst>
                                </p:cTn>
                              </p:par>
                              <p:par>
                                <p:cTn id="226" nodeType="withEffect" fill="hold" presetClass="entr" presetID="10">
                                  <p:stCondLst>
                                    <p:cond delay="1480"/>
                                  </p:stCondLst>
                                  <p:childTnLst>
                                    <p:set>
                                      <p:cBhvr>
                                        <p:cTn id="227" dur="1" fill="hold">
                                          <p:stCondLst>
                                            <p:cond delay="0"/>
                                          </p:stCondLst>
                                        </p:cTn>
                                        <p:tgtEl>
                                          <p:spTgt spid="90"/>
                                        </p:tgtEl>
                                        <p:attrNameLst>
                                          <p:attrName>style.visibility</p:attrName>
                                        </p:attrNameLst>
                                      </p:cBhvr>
                                      <p:to>
                                        <p:strVal val="visible"/>
                                      </p:to>
                                    </p:set>
                                    <p:animEffect filter="fade" transition="in">
                                      <p:cBhvr additive="repl">
                                        <p:cTn id="228" dur="1000"/>
                                        <p:tgtEl>
                                          <p:spTgt spid="90"/>
                                        </p:tgtEl>
                                      </p:cBhvr>
                                    </p:animEffect>
                                  </p:childTnLst>
                                </p:cTn>
                              </p:par>
                              <p:par>
                                <p:cTn id="229" nodeType="withEffect" fill="hold" presetClass="path" presetID="64">
                                  <p:stCondLst>
                                    <p:cond delay="1480"/>
                                  </p:stCondLst>
                                  <p:childTnLst>
                                    <p:animMotion origin="layout" path="M 0 0.046293415 L 0 -2.8822158E-006 E">
                                      <p:cBhvr>
                                        <p:cTn id="230" dur="1000" fill="hold"/>
                                        <p:tgtEl>
                                          <p:spTgt spid="90"/>
                                        </p:tgtEl>
                                        <p:attrNameLst>
                                          <p:attrName>ppt_x</p:attrName>
                                          <p:attrName>ppt_y</p:attrName>
                                        </p:attrNameLst>
                                      </p:cBhvr>
                                    </p:animMotion>
                                  </p:childTnLst>
                                </p:cTn>
                              </p:par>
                              <p:par>
                                <p:cTn id="231" nodeType="withEffect" fill="hold" presetClass="entr" presetID="10">
                                  <p:stCondLst>
                                    <p:cond delay="1480"/>
                                  </p:stCondLst>
                                  <p:childTnLst>
                                    <p:set>
                                      <p:cBhvr>
                                        <p:cTn id="232" dur="1" fill="hold">
                                          <p:stCondLst>
                                            <p:cond delay="0"/>
                                          </p:stCondLst>
                                        </p:cTn>
                                        <p:tgtEl>
                                          <p:spTgt spid="91"/>
                                        </p:tgtEl>
                                        <p:attrNameLst>
                                          <p:attrName>style.visibility</p:attrName>
                                        </p:attrNameLst>
                                      </p:cBhvr>
                                      <p:to>
                                        <p:strVal val="visible"/>
                                      </p:to>
                                    </p:set>
                                    <p:animEffect filter="fade" transition="in">
                                      <p:cBhvr additive="repl">
                                        <p:cTn id="233" dur="1000"/>
                                        <p:tgtEl>
                                          <p:spTgt spid="91"/>
                                        </p:tgtEl>
                                      </p:cBhvr>
                                    </p:animEffect>
                                  </p:childTnLst>
                                </p:cTn>
                              </p:par>
                              <p:par>
                                <p:cTn id="234" nodeType="withEffect" fill="hold" presetClass="path" presetID="64">
                                  <p:stCondLst>
                                    <p:cond delay="1480"/>
                                  </p:stCondLst>
                                  <p:childTnLst>
                                    <p:animMotion origin="layout" path="M -1.9550323E-006 0.04629686 L -1.9550323E-006 5.6514034E-007 E">
                                      <p:cBhvr>
                                        <p:cTn id="235" dur="1000" fill="hold"/>
                                        <p:tgtEl>
                                          <p:spTgt spid="91"/>
                                        </p:tgtEl>
                                        <p:attrNameLst>
                                          <p:attrName>ppt_x</p:attrName>
                                          <p:attrName>ppt_y</p:attrName>
                                        </p:attrNameLst>
                                      </p:cBhvr>
                                    </p:animMotion>
                                  </p:childTnLst>
                                </p:cTn>
                              </p:par>
                              <p:par>
                                <p:cTn id="236" nodeType="withEffect" fill="hold" presetClass="entr" presetID="10">
                                  <p:stCondLst>
                                    <p:cond delay="1480"/>
                                  </p:stCondLst>
                                  <p:childTnLst>
                                    <p:set>
                                      <p:cBhvr>
                                        <p:cTn id="237" dur="1" fill="hold">
                                          <p:stCondLst>
                                            <p:cond delay="0"/>
                                          </p:stCondLst>
                                        </p:cTn>
                                        <p:tgtEl>
                                          <p:spTgt spid="92"/>
                                        </p:tgtEl>
                                        <p:attrNameLst>
                                          <p:attrName>style.visibility</p:attrName>
                                        </p:attrNameLst>
                                      </p:cBhvr>
                                      <p:to>
                                        <p:strVal val="visible"/>
                                      </p:to>
                                    </p:set>
                                    <p:animEffect filter="fade" transition="in">
                                      <p:cBhvr additive="repl">
                                        <p:cTn id="238" dur="1000"/>
                                        <p:tgtEl>
                                          <p:spTgt spid="92"/>
                                        </p:tgtEl>
                                      </p:cBhvr>
                                    </p:animEffect>
                                  </p:childTnLst>
                                </p:cTn>
                              </p:par>
                              <p:par>
                                <p:cTn id="239" nodeType="withEffect" fill="hold" presetClass="path" presetID="64">
                                  <p:stCondLst>
                                    <p:cond delay="1480"/>
                                  </p:stCondLst>
                                  <p:childTnLst>
                                    <p:animMotion origin="layout" path="M 0 0.046293415 L 0 -2.8822158E-006 E">
                                      <p:cBhvr>
                                        <p:cTn id="240" dur="1000" fill="hold"/>
                                        <p:tgtEl>
                                          <p:spTgt spid="92"/>
                                        </p:tgtEl>
                                        <p:attrNameLst>
                                          <p:attrName>ppt_x</p:attrName>
                                          <p:attrName>ppt_y</p:attrName>
                                        </p:attrNameLst>
                                      </p:cBhvr>
                                    </p:animMotion>
                                  </p:childTnLst>
                                </p:cTn>
                              </p:par>
                              <p:par>
                                <p:cTn id="241" nodeType="withEffect" fill="hold" presetClass="entr" presetID="10">
                                  <p:stCondLst>
                                    <p:cond delay="300"/>
                                  </p:stCondLst>
                                  <p:childTnLst>
                                    <p:set>
                                      <p:cBhvr>
                                        <p:cTn id="242" dur="1" fill="hold">
                                          <p:stCondLst>
                                            <p:cond delay="0"/>
                                          </p:stCondLst>
                                        </p:cTn>
                                        <p:tgtEl>
                                          <p:spTgt spid="93"/>
                                        </p:tgtEl>
                                        <p:attrNameLst>
                                          <p:attrName>style.visibility</p:attrName>
                                        </p:attrNameLst>
                                      </p:cBhvr>
                                      <p:to>
                                        <p:strVal val="visible"/>
                                      </p:to>
                                    </p:set>
                                    <p:animEffect filter="fade" transition="in">
                                      <p:cBhvr additive="repl">
                                        <p:cTn id="243" dur="600"/>
                                        <p:tgtEl>
                                          <p:spTgt spid="93"/>
                                        </p:tgtEl>
                                      </p:cBhvr>
                                    </p:animEffect>
                                  </p:childTnLst>
                                </p:cTn>
                              </p:par>
                              <p:par>
                                <p:cTn id="244" nodeType="withEffect" fill="hold" presetClass="path" presetID="64">
                                  <p:stCondLst>
                                    <p:cond delay="300"/>
                                  </p:stCondLst>
                                  <p:childTnLst>
                                    <p:animMotion origin="layout" path="M 0 0.046296295 L 0 0 E">
                                      <p:cBhvr>
                                        <p:cTn id="245" dur="600" fill="hold"/>
                                        <p:tgtEl>
                                          <p:spTgt spid="93"/>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Rect" descr=""/>
          <p:cNvPicPr/>
          <p:nvPr/>
        </p:nvPicPr>
        <p:blipFill>
          <a:blip r:embed="rId1"/>
          <a:stretch/>
        </p:blipFill>
        <p:spPr>
          <a:xfrm>
            <a:off x="0" y="0"/>
            <a:ext cx="18287280" cy="10286280"/>
          </a:xfrm>
          <a:prstGeom prst="rect">
            <a:avLst/>
          </a:prstGeom>
          <a:ln>
            <a:noFill/>
          </a:ln>
        </p:spPr>
      </p:pic>
      <p:pic>
        <p:nvPicPr>
          <p:cNvPr id="107" name="Rect" descr=""/>
          <p:cNvPicPr/>
          <p:nvPr/>
        </p:nvPicPr>
        <p:blipFill>
          <a:blip r:embed="rId2"/>
          <a:stretch/>
        </p:blipFill>
        <p:spPr>
          <a:xfrm>
            <a:off x="0" y="0"/>
            <a:ext cx="5714280" cy="5714280"/>
          </a:xfrm>
          <a:prstGeom prst="rect">
            <a:avLst/>
          </a:prstGeom>
          <a:ln>
            <a:noFill/>
          </a:ln>
        </p:spPr>
      </p:pic>
      <p:pic>
        <p:nvPicPr>
          <p:cNvPr id="108" name="Rect" descr=""/>
          <p:cNvPicPr/>
          <p:nvPr/>
        </p:nvPicPr>
        <p:blipFill>
          <a:blip r:embed="rId3"/>
          <a:stretch/>
        </p:blipFill>
        <p:spPr>
          <a:xfrm>
            <a:off x="8046720" y="0"/>
            <a:ext cx="10238760" cy="10286280"/>
          </a:xfrm>
          <a:prstGeom prst="rect">
            <a:avLst/>
          </a:prstGeom>
          <a:ln>
            <a:noFill/>
          </a:ln>
        </p:spPr>
      </p:pic>
      <p:pic>
        <p:nvPicPr>
          <p:cNvPr id="109" name="layoutShapeInnerChild7" descr=""/>
          <p:cNvPicPr/>
          <p:nvPr/>
        </p:nvPicPr>
        <p:blipFill>
          <a:blip r:embed="rId4"/>
          <a:stretch/>
        </p:blipFill>
        <p:spPr>
          <a:xfrm>
            <a:off x="15963840" y="5448240"/>
            <a:ext cx="2323440" cy="4834080"/>
          </a:xfrm>
          <a:prstGeom prst="rect">
            <a:avLst/>
          </a:prstGeom>
          <a:ln>
            <a:noFill/>
          </a:ln>
        </p:spPr>
      </p:pic>
      <p:pic>
        <p:nvPicPr>
          <p:cNvPr id="110" name="layoutShapeInnerChild9" descr=""/>
          <p:cNvPicPr/>
          <p:nvPr/>
        </p:nvPicPr>
        <p:blipFill>
          <a:blip r:embed="rId5"/>
          <a:stretch/>
        </p:blipFill>
        <p:spPr>
          <a:xfrm>
            <a:off x="0" y="514440"/>
            <a:ext cx="1946520" cy="5142960"/>
          </a:xfrm>
          <a:prstGeom prst="rect">
            <a:avLst/>
          </a:prstGeom>
          <a:ln>
            <a:noFill/>
          </a:ln>
        </p:spPr>
      </p:pic>
      <p:pic>
        <p:nvPicPr>
          <p:cNvPr id="111" name="Rect" descr=""/>
          <p:cNvPicPr/>
          <p:nvPr/>
        </p:nvPicPr>
        <p:blipFill>
          <a:blip r:embed="rId6"/>
          <a:stretch/>
        </p:blipFill>
        <p:spPr>
          <a:xfrm>
            <a:off x="1409760" y="3513960"/>
            <a:ext cx="7638480" cy="2466360"/>
          </a:xfrm>
          <a:prstGeom prst="rect">
            <a:avLst/>
          </a:prstGeom>
          <a:ln>
            <a:noFill/>
          </a:ln>
        </p:spPr>
      </p:pic>
      <p:sp>
        <p:nvSpPr>
          <p:cNvPr id="112" name="CustomShape 1"/>
          <p:cNvSpPr/>
          <p:nvPr/>
        </p:nvSpPr>
        <p:spPr>
          <a:xfrm>
            <a:off x="3482280" y="3818880"/>
            <a:ext cx="5304600" cy="32004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43" strike="noStrike">
                <a:solidFill>
                  <a:srgbClr val="181c24"/>
                </a:solidFill>
                <a:latin typeface="Courier New"/>
                <a:ea typeface="Courier New"/>
              </a:rPr>
              <a:t>trivy-scan.sh</a:t>
            </a:r>
            <a:endParaRPr b="0" lang="en-IN" sz="2100" spc="-1" strike="noStrike">
              <a:latin typeface="Arial"/>
            </a:endParaRPr>
          </a:p>
        </p:txBody>
      </p:sp>
      <p:sp>
        <p:nvSpPr>
          <p:cNvPr id="113" name="CustomShape 2"/>
          <p:cNvSpPr/>
          <p:nvPr/>
        </p:nvSpPr>
        <p:spPr>
          <a:xfrm>
            <a:off x="3482280" y="4287240"/>
            <a:ext cx="5304600" cy="27432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Bash script to run Trivy against Docker images.</a:t>
            </a:r>
            <a:endParaRPr b="0" lang="en-IN" sz="1800" spc="-1" strike="noStrike">
              <a:latin typeface="Arial"/>
            </a:endParaRPr>
          </a:p>
        </p:txBody>
      </p:sp>
      <p:pic>
        <p:nvPicPr>
          <p:cNvPr id="114" name="Rect" descr=""/>
          <p:cNvPicPr/>
          <p:nvPr/>
        </p:nvPicPr>
        <p:blipFill>
          <a:blip r:embed="rId7"/>
          <a:stretch/>
        </p:blipFill>
        <p:spPr>
          <a:xfrm>
            <a:off x="9239400" y="3513960"/>
            <a:ext cx="7638480" cy="2466360"/>
          </a:xfrm>
          <a:prstGeom prst="rect">
            <a:avLst/>
          </a:prstGeom>
          <a:ln>
            <a:noFill/>
          </a:ln>
        </p:spPr>
      </p:pic>
      <p:sp>
        <p:nvSpPr>
          <p:cNvPr id="115" name="CustomShape 3"/>
          <p:cNvSpPr/>
          <p:nvPr/>
        </p:nvSpPr>
        <p:spPr>
          <a:xfrm>
            <a:off x="12571920" y="3818880"/>
            <a:ext cx="5304600" cy="32004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43" strike="noStrike">
                <a:solidFill>
                  <a:srgbClr val="181c24"/>
                </a:solidFill>
                <a:latin typeface="IBM Plex Serif SemiBold"/>
                <a:ea typeface="Courier New"/>
              </a:rPr>
              <a:t>convert-cis-report-to-prometheus.sh</a:t>
            </a:r>
            <a:endParaRPr b="0" lang="en-IN" sz="2100" spc="-1" strike="noStrike">
              <a:latin typeface="Arial"/>
            </a:endParaRPr>
          </a:p>
        </p:txBody>
      </p:sp>
      <p:sp>
        <p:nvSpPr>
          <p:cNvPr id="116" name="CustomShape 4"/>
          <p:cNvSpPr/>
          <p:nvPr/>
        </p:nvSpPr>
        <p:spPr>
          <a:xfrm>
            <a:off x="12471120" y="4275720"/>
            <a:ext cx="4376520" cy="54828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Converts kube-bench results to Prometheus metrics.</a:t>
            </a:r>
            <a:endParaRPr b="0" lang="en-IN" sz="1800" spc="-1" strike="noStrike">
              <a:latin typeface="Arial"/>
            </a:endParaRPr>
          </a:p>
        </p:txBody>
      </p:sp>
      <p:pic>
        <p:nvPicPr>
          <p:cNvPr id="117" name="Rect" descr=""/>
          <p:cNvPicPr/>
          <p:nvPr/>
        </p:nvPicPr>
        <p:blipFill>
          <a:blip r:embed="rId8"/>
          <a:stretch/>
        </p:blipFill>
        <p:spPr>
          <a:xfrm>
            <a:off x="1409760" y="6172200"/>
            <a:ext cx="7638480" cy="2466360"/>
          </a:xfrm>
          <a:prstGeom prst="rect">
            <a:avLst/>
          </a:prstGeom>
          <a:ln>
            <a:noFill/>
          </a:ln>
        </p:spPr>
      </p:pic>
      <p:sp>
        <p:nvSpPr>
          <p:cNvPr id="118" name="CustomShape 5"/>
          <p:cNvSpPr/>
          <p:nvPr/>
        </p:nvSpPr>
        <p:spPr>
          <a:xfrm>
            <a:off x="4238280" y="6477120"/>
            <a:ext cx="5304600" cy="32004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43" strike="noStrike">
                <a:solidFill>
                  <a:srgbClr val="181c24"/>
                </a:solidFill>
                <a:latin typeface="IBM Plex Serif SemiBold"/>
                <a:ea typeface="Courier New"/>
              </a:rPr>
              <a:t>helm-chart/</a:t>
            </a:r>
            <a:endParaRPr b="0" lang="en-IN" sz="2100" spc="-1" strike="noStrike">
              <a:latin typeface="Arial"/>
            </a:endParaRPr>
          </a:p>
        </p:txBody>
      </p:sp>
      <p:sp>
        <p:nvSpPr>
          <p:cNvPr id="119" name="CustomShape 6"/>
          <p:cNvSpPr/>
          <p:nvPr/>
        </p:nvSpPr>
        <p:spPr>
          <a:xfrm>
            <a:off x="4274280" y="6945480"/>
            <a:ext cx="4041360" cy="27432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Microservice manifests and templates.</a:t>
            </a:r>
            <a:endParaRPr b="0" lang="en-IN" sz="1800" spc="-1" strike="noStrike">
              <a:latin typeface="Arial"/>
            </a:endParaRPr>
          </a:p>
        </p:txBody>
      </p:sp>
      <p:pic>
        <p:nvPicPr>
          <p:cNvPr id="120" name="Rect" descr=""/>
          <p:cNvPicPr/>
          <p:nvPr/>
        </p:nvPicPr>
        <p:blipFill>
          <a:blip r:embed="rId9"/>
          <a:stretch/>
        </p:blipFill>
        <p:spPr>
          <a:xfrm>
            <a:off x="9239400" y="6172200"/>
            <a:ext cx="7638480" cy="2466360"/>
          </a:xfrm>
          <a:prstGeom prst="rect">
            <a:avLst/>
          </a:prstGeom>
          <a:ln>
            <a:noFill/>
          </a:ln>
        </p:spPr>
      </p:pic>
      <p:sp>
        <p:nvSpPr>
          <p:cNvPr id="121" name="CustomShape 7"/>
          <p:cNvSpPr/>
          <p:nvPr/>
        </p:nvSpPr>
        <p:spPr>
          <a:xfrm>
            <a:off x="12024000" y="6477120"/>
            <a:ext cx="4592520" cy="32004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43" strike="noStrike">
                <a:solidFill>
                  <a:srgbClr val="181c24"/>
                </a:solidFill>
                <a:latin typeface="IBM Plex Serif SemiBold"/>
                <a:ea typeface="Courier New"/>
              </a:rPr>
              <a:t>argocd/</a:t>
            </a:r>
            <a:endParaRPr b="0" lang="en-IN" sz="2100" spc="-1" strike="noStrike">
              <a:latin typeface="Arial"/>
            </a:endParaRPr>
          </a:p>
        </p:txBody>
      </p:sp>
      <p:sp>
        <p:nvSpPr>
          <p:cNvPr id="122" name="CustomShape 8"/>
          <p:cNvSpPr/>
          <p:nvPr/>
        </p:nvSpPr>
        <p:spPr>
          <a:xfrm>
            <a:off x="1409760" y="993240"/>
            <a:ext cx="15515640" cy="640080"/>
          </a:xfrm>
          <a:prstGeom prst="rect">
            <a:avLst/>
          </a:prstGeom>
          <a:noFill/>
          <a:ln>
            <a:noFill/>
          </a:ln>
        </p:spPr>
        <p:style>
          <a:lnRef idx="0"/>
          <a:fillRef idx="0"/>
          <a:effectRef idx="0"/>
          <a:fontRef idx="minor"/>
        </p:style>
        <p:txBody>
          <a:bodyPr lIns="0" rIns="0" tIns="0" bIns="0">
            <a:spAutoFit/>
          </a:bodyPr>
          <a:p>
            <a:pPr lvl="1" marL="432000" indent="-215640">
              <a:lnSpc>
                <a:spcPct val="100000"/>
              </a:lnSpc>
              <a:buClr>
                <a:srgbClr val="000000"/>
              </a:buClr>
              <a:buSzPct val="45000"/>
              <a:buFont typeface="Wingdings" charset="2"/>
              <a:buChar char=""/>
            </a:pPr>
            <a:r>
              <a:rPr b="1" lang="en-IN" sz="4200" spc="-86" strike="noStrike">
                <a:solidFill>
                  <a:srgbClr val="181c24"/>
                </a:solidFill>
                <a:latin typeface="IBM Plex Serif SemiBold"/>
                <a:ea typeface="Arial"/>
              </a:rPr>
              <a:t>                                     </a:t>
            </a:r>
            <a:r>
              <a:rPr b="1" lang="en-IN" sz="4200" spc="-86" strike="noStrike">
                <a:solidFill>
                  <a:srgbClr val="181c24"/>
                </a:solidFill>
                <a:latin typeface="IBM Plex Serif SemiBold"/>
                <a:ea typeface="Arial"/>
              </a:rPr>
              <a:t>Configuration Files</a:t>
            </a:r>
            <a:endParaRPr b="0" lang="en-IN" sz="4200" spc="-1" strike="noStrike">
              <a:latin typeface="Arial"/>
            </a:endParaRPr>
          </a:p>
        </p:txBody>
      </p:sp>
      <p:sp>
        <p:nvSpPr>
          <p:cNvPr id="123" name="CustomShape 9"/>
          <p:cNvSpPr/>
          <p:nvPr/>
        </p:nvSpPr>
        <p:spPr>
          <a:xfrm>
            <a:off x="1409760" y="1714680"/>
            <a:ext cx="15515640" cy="394560"/>
          </a:xfrm>
          <a:prstGeom prst="rect">
            <a:avLst/>
          </a:prstGeom>
          <a:noFill/>
          <a:ln>
            <a:noFill/>
          </a:ln>
        </p:spPr>
        <p:style>
          <a:lnRef idx="0"/>
          <a:fillRef idx="0"/>
          <a:effectRef idx="0"/>
          <a:fontRef idx="minor"/>
        </p:style>
      </p:sp>
      <p:pic>
        <p:nvPicPr>
          <p:cNvPr id="124" name="" descr=""/>
          <p:cNvPicPr/>
          <p:nvPr/>
        </p:nvPicPr>
        <p:blipFill>
          <a:blip r:embed="rId10"/>
          <a:stretch/>
        </p:blipFill>
        <p:spPr>
          <a:xfrm>
            <a:off x="1652040" y="3750120"/>
            <a:ext cx="1515600" cy="1721520"/>
          </a:xfrm>
          <a:prstGeom prst="rect">
            <a:avLst/>
          </a:prstGeom>
          <a:ln>
            <a:noFill/>
          </a:ln>
        </p:spPr>
      </p:pic>
      <p:pic>
        <p:nvPicPr>
          <p:cNvPr id="125" name="" descr=""/>
          <p:cNvPicPr/>
          <p:nvPr/>
        </p:nvPicPr>
        <p:blipFill>
          <a:blip r:embed="rId11"/>
          <a:stretch/>
        </p:blipFill>
        <p:spPr>
          <a:xfrm>
            <a:off x="9259560" y="3849120"/>
            <a:ext cx="3126960" cy="1766520"/>
          </a:xfrm>
          <a:prstGeom prst="rect">
            <a:avLst/>
          </a:prstGeom>
          <a:ln>
            <a:noFill/>
          </a:ln>
        </p:spPr>
      </p:pic>
      <p:pic>
        <p:nvPicPr>
          <p:cNvPr id="126" name="" descr=""/>
          <p:cNvPicPr/>
          <p:nvPr/>
        </p:nvPicPr>
        <p:blipFill>
          <a:blip r:embed="rId12"/>
          <a:stretch/>
        </p:blipFill>
        <p:spPr>
          <a:xfrm>
            <a:off x="1464480" y="6480000"/>
            <a:ext cx="2567160" cy="1485360"/>
          </a:xfrm>
          <a:prstGeom prst="rect">
            <a:avLst/>
          </a:prstGeom>
          <a:ln>
            <a:noFill/>
          </a:ln>
        </p:spPr>
      </p:pic>
      <p:pic>
        <p:nvPicPr>
          <p:cNvPr id="127" name="" descr=""/>
          <p:cNvPicPr/>
          <p:nvPr/>
        </p:nvPicPr>
        <p:blipFill>
          <a:blip r:embed="rId13"/>
          <a:stretch/>
        </p:blipFill>
        <p:spPr>
          <a:xfrm>
            <a:off x="9291240" y="6408000"/>
            <a:ext cx="2506320" cy="1727640"/>
          </a:xfrm>
          <a:prstGeom prst="rect">
            <a:avLst/>
          </a:prstGeom>
          <a:ln>
            <a:noFill/>
          </a:ln>
        </p:spPr>
      </p:pic>
      <p:sp>
        <p:nvSpPr>
          <p:cNvPr id="128" name="CustomShape 10"/>
          <p:cNvSpPr/>
          <p:nvPr/>
        </p:nvSpPr>
        <p:spPr>
          <a:xfrm>
            <a:off x="12008160" y="6831720"/>
            <a:ext cx="4376520" cy="54828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ArgoCD-managed GitOps directory structure.</a:t>
            </a:r>
            <a:endParaRPr b="0" lang="en-IN" sz="1800" spc="-1" strike="noStrike">
              <a:latin typeface="Arial"/>
            </a:endParaRPr>
          </a:p>
        </p:txBody>
      </p:sp>
    </p:spTree>
  </p:cSld>
  <mc:AlternateContent>
    <mc:Choice Requires="p14">
      <p:transition spd="med" p14:dur="700">
        <p:push dir="u"/>
      </p:transition>
    </mc:Choice>
    <mc:Fallback>
      <p:transition spd="med">
        <p:push dir="u"/>
      </p:transition>
    </mc:Fallback>
  </mc:AlternateContent>
  <p:timing>
    <p:tnLst>
      <p:par>
        <p:cTn id="246" dur="indefinite" restart="never" nodeType="tmRoot">
          <p:childTnLst>
            <p:seq>
              <p:cTn id="247" dur="indefinite" nodeType="mainSeq">
                <p:childTnLst>
                  <p:par>
                    <p:cTn id="248" fill="hold">
                      <p:stCondLst>
                        <p:cond delay="0"/>
                      </p:stCondLst>
                      <p:childTnLst>
                        <p:par>
                          <p:cTn id="249" fill="hold">
                            <p:stCondLst>
                              <p:cond delay="0"/>
                            </p:stCondLst>
                            <p:childTnLst>
                              <p:par>
                                <p:cTn id="250" nodeType="withEffect" fill="hold" presetClass="entr" presetID="10">
                                  <p:stCondLst>
                                    <p:cond delay="0"/>
                                  </p:stCondLst>
                                  <p:childTnLst>
                                    <p:set>
                                      <p:cBhvr>
                                        <p:cTn id="251" dur="1" fill="hold">
                                          <p:stCondLst>
                                            <p:cond delay="0"/>
                                          </p:stCondLst>
                                        </p:cTn>
                                        <p:tgtEl>
                                          <p:spTgt spid="107"/>
                                        </p:tgtEl>
                                        <p:attrNameLst>
                                          <p:attrName>style.visibility</p:attrName>
                                        </p:attrNameLst>
                                      </p:cBhvr>
                                      <p:to>
                                        <p:strVal val="visible"/>
                                      </p:to>
                                    </p:set>
                                    <p:animEffect filter="fade" transition="in">
                                      <p:cBhvr additive="repl">
                                        <p:cTn id="252" dur="1200"/>
                                        <p:tgtEl>
                                          <p:spTgt spid="107"/>
                                        </p:tgtEl>
                                      </p:cBhvr>
                                    </p:animEffect>
                                  </p:childTnLst>
                                </p:cTn>
                              </p:par>
                              <p:par>
                                <p:cTn id="253" nodeType="withEffect" fill="hold" presetClass="path" presetID="64">
                                  <p:stCondLst>
                                    <p:cond delay="0"/>
                                  </p:stCondLst>
                                  <p:childTnLst>
                                    <p:animMotion origin="layout" path="M 0 0.074074075 L 0 0 E">
                                      <p:cBhvr>
                                        <p:cTn id="254" dur="1200" fill="hold"/>
                                        <p:tgtEl>
                                          <p:spTgt spid="107"/>
                                        </p:tgtEl>
                                        <p:attrNameLst>
                                          <p:attrName>ppt_x</p:attrName>
                                          <p:attrName>ppt_y</p:attrName>
                                        </p:attrNameLst>
                                      </p:cBhvr>
                                    </p:animMotion>
                                  </p:childTnLst>
                                </p:cTn>
                              </p:par>
                              <p:par>
                                <p:cTn id="255" nodeType="withEffect" fill="hold" presetClass="entr" presetID="10">
                                  <p:stCondLst>
                                    <p:cond delay="0"/>
                                  </p:stCondLst>
                                  <p:childTnLst>
                                    <p:set>
                                      <p:cBhvr>
                                        <p:cTn id="256" dur="1" fill="hold">
                                          <p:stCondLst>
                                            <p:cond delay="0"/>
                                          </p:stCondLst>
                                        </p:cTn>
                                        <p:tgtEl>
                                          <p:spTgt spid="108"/>
                                        </p:tgtEl>
                                        <p:attrNameLst>
                                          <p:attrName>style.visibility</p:attrName>
                                        </p:attrNameLst>
                                      </p:cBhvr>
                                      <p:to>
                                        <p:strVal val="visible"/>
                                      </p:to>
                                    </p:set>
                                    <p:animEffect filter="fade" transition="in">
                                      <p:cBhvr additive="repl">
                                        <p:cTn id="257" dur="1200"/>
                                        <p:tgtEl>
                                          <p:spTgt spid="108"/>
                                        </p:tgtEl>
                                      </p:cBhvr>
                                    </p:animEffect>
                                  </p:childTnLst>
                                </p:cTn>
                              </p:par>
                              <p:par>
                                <p:cTn id="258" nodeType="withEffect" fill="hold" presetClass="path" presetID="64">
                                  <p:stCondLst>
                                    <p:cond delay="0"/>
                                  </p:stCondLst>
                                  <p:childTnLst>
                                    <p:animMotion origin="layout" path="M 1.3033549E-006 0.074074075 L 1.3033549E-006 0 E">
                                      <p:cBhvr>
                                        <p:cTn id="259" dur="1200" fill="hold"/>
                                        <p:tgtEl>
                                          <p:spTgt spid="108"/>
                                        </p:tgtEl>
                                        <p:attrNameLst>
                                          <p:attrName>ppt_x</p:attrName>
                                          <p:attrName>ppt_y</p:attrName>
                                        </p:attrNameLst>
                                      </p:cBhvr>
                                    </p:animMotion>
                                  </p:childTnLst>
                                </p:cTn>
                              </p:par>
                              <p:par>
                                <p:cTn id="260" nodeType="withEffect" fill="hold" presetClass="entr" presetID="10">
                                  <p:stCondLst>
                                    <p:cond delay="0"/>
                                  </p:stCondLst>
                                  <p:childTnLst>
                                    <p:set>
                                      <p:cBhvr>
                                        <p:cTn id="261" dur="1" fill="hold">
                                          <p:stCondLst>
                                            <p:cond delay="0"/>
                                          </p:stCondLst>
                                        </p:cTn>
                                        <p:tgtEl>
                                          <p:spTgt spid="109"/>
                                        </p:tgtEl>
                                        <p:attrNameLst>
                                          <p:attrName>style.visibility</p:attrName>
                                        </p:attrNameLst>
                                      </p:cBhvr>
                                      <p:to>
                                        <p:strVal val="visible"/>
                                      </p:to>
                                    </p:set>
                                    <p:animEffect filter="fade" transition="in">
                                      <p:cBhvr additive="repl">
                                        <p:cTn id="262" dur="1200"/>
                                        <p:tgtEl>
                                          <p:spTgt spid="109"/>
                                        </p:tgtEl>
                                      </p:cBhvr>
                                    </p:animEffect>
                                  </p:childTnLst>
                                </p:cTn>
                              </p:par>
                              <p:par>
                                <p:cTn id="263" nodeType="withEffect" fill="hold" presetClass="path" presetID="64">
                                  <p:stCondLst>
                                    <p:cond delay="0"/>
                                  </p:stCondLst>
                                  <p:childTnLst>
                                    <p:animMotion origin="layout" path="M 0 0.074074075 L 0 0 E">
                                      <p:cBhvr>
                                        <p:cTn id="264" dur="1200" fill="hold"/>
                                        <p:tgtEl>
                                          <p:spTgt spid="109"/>
                                        </p:tgtEl>
                                        <p:attrNameLst>
                                          <p:attrName>ppt_x</p:attrName>
                                          <p:attrName>ppt_y</p:attrName>
                                        </p:attrNameLst>
                                      </p:cBhvr>
                                    </p:animMotion>
                                  </p:childTnLst>
                                </p:cTn>
                              </p:par>
                              <p:par>
                                <p:cTn id="265" nodeType="withEffect" fill="hold" presetClass="entr" presetID="10">
                                  <p:stCondLst>
                                    <p:cond delay="0"/>
                                  </p:stCondLst>
                                  <p:childTnLst>
                                    <p:set>
                                      <p:cBhvr>
                                        <p:cTn id="266" dur="1" fill="hold">
                                          <p:stCondLst>
                                            <p:cond delay="0"/>
                                          </p:stCondLst>
                                        </p:cTn>
                                        <p:tgtEl>
                                          <p:spTgt spid="110"/>
                                        </p:tgtEl>
                                        <p:attrNameLst>
                                          <p:attrName>style.visibility</p:attrName>
                                        </p:attrNameLst>
                                      </p:cBhvr>
                                      <p:to>
                                        <p:strVal val="visible"/>
                                      </p:to>
                                    </p:set>
                                    <p:animEffect filter="fade" transition="in">
                                      <p:cBhvr additive="repl">
                                        <p:cTn id="267" dur="1200"/>
                                        <p:tgtEl>
                                          <p:spTgt spid="110"/>
                                        </p:tgtEl>
                                      </p:cBhvr>
                                    </p:animEffect>
                                  </p:childTnLst>
                                </p:cTn>
                              </p:par>
                              <p:par>
                                <p:cTn id="268" nodeType="withEffect" fill="hold" presetClass="path" presetID="64">
                                  <p:stCondLst>
                                    <p:cond delay="0"/>
                                  </p:stCondLst>
                                  <p:childTnLst>
                                    <p:animMotion origin="layout" path="M -1.9550323E-006 0.074074075 L -1.9550323E-006 0 E">
                                      <p:cBhvr>
                                        <p:cTn id="269" dur="1200" fill="hold"/>
                                        <p:tgtEl>
                                          <p:spTgt spid="110"/>
                                        </p:tgtEl>
                                        <p:attrNameLst>
                                          <p:attrName>ppt_x</p:attrName>
                                          <p:attrName>ppt_y</p:attrName>
                                        </p:attrNameLst>
                                      </p:cBhvr>
                                    </p:animMotion>
                                  </p:childTnLst>
                                </p:cTn>
                              </p:par>
                              <p:par>
                                <p:cTn id="270" nodeType="withEffect" fill="hold" presetClass="entr" presetID="10">
                                  <p:stCondLst>
                                    <p:cond delay="1000"/>
                                  </p:stCondLst>
                                  <p:childTnLst>
                                    <p:set>
                                      <p:cBhvr>
                                        <p:cTn id="271" dur="1" fill="hold">
                                          <p:stCondLst>
                                            <p:cond delay="0"/>
                                          </p:stCondLst>
                                        </p:cTn>
                                        <p:tgtEl>
                                          <p:spTgt spid="111"/>
                                        </p:tgtEl>
                                        <p:attrNameLst>
                                          <p:attrName>style.visibility</p:attrName>
                                        </p:attrNameLst>
                                      </p:cBhvr>
                                      <p:to>
                                        <p:strVal val="visible"/>
                                      </p:to>
                                    </p:set>
                                    <p:animEffect filter="fade" transition="in">
                                      <p:cBhvr additive="repl">
                                        <p:cTn id="272" dur="1000"/>
                                        <p:tgtEl>
                                          <p:spTgt spid="111"/>
                                        </p:tgtEl>
                                      </p:cBhvr>
                                    </p:animEffect>
                                  </p:childTnLst>
                                </p:cTn>
                              </p:par>
                              <p:par>
                                <p:cTn id="273" nodeType="withEffect" fill="hold" presetClass="path" presetID="64">
                                  <p:stCondLst>
                                    <p:cond delay="1000"/>
                                  </p:stCondLst>
                                  <p:childTnLst>
                                    <p:animMotion origin="layout" path="M 0 0.046293978 L 0 -2.3170753E-006 E">
                                      <p:cBhvr>
                                        <p:cTn id="274" dur="1000" fill="hold"/>
                                        <p:tgtEl>
                                          <p:spTgt spid="111"/>
                                        </p:tgtEl>
                                        <p:attrNameLst>
                                          <p:attrName>ppt_x</p:attrName>
                                          <p:attrName>ppt_y</p:attrName>
                                        </p:attrNameLst>
                                      </p:cBhvr>
                                    </p:animMotion>
                                  </p:childTnLst>
                                </p:cTn>
                              </p:par>
                              <p:par>
                                <p:cTn id="275" nodeType="withEffect" fill="hold" presetClass="entr" presetID="10">
                                  <p:stCondLst>
                                    <p:cond delay="1000"/>
                                  </p:stCondLst>
                                  <p:childTnLst>
                                    <p:set>
                                      <p:cBhvr>
                                        <p:cTn id="276" dur="1" fill="hold">
                                          <p:stCondLst>
                                            <p:cond delay="0"/>
                                          </p:stCondLst>
                                        </p:cTn>
                                        <p:tgtEl>
                                          <p:spTgt spid="112"/>
                                        </p:tgtEl>
                                        <p:attrNameLst>
                                          <p:attrName>style.visibility</p:attrName>
                                        </p:attrNameLst>
                                      </p:cBhvr>
                                      <p:to>
                                        <p:strVal val="visible"/>
                                      </p:to>
                                    </p:set>
                                    <p:animEffect filter="fade" transition="in">
                                      <p:cBhvr additive="repl">
                                        <p:cTn id="277" dur="1000"/>
                                        <p:tgtEl>
                                          <p:spTgt spid="112"/>
                                        </p:tgtEl>
                                      </p:cBhvr>
                                    </p:animEffect>
                                  </p:childTnLst>
                                </p:cTn>
                              </p:par>
                              <p:par>
                                <p:cTn id="278" nodeType="withEffect" fill="hold" presetClass="path" presetID="64">
                                  <p:stCondLst>
                                    <p:cond delay="1000"/>
                                  </p:stCondLst>
                                  <p:childTnLst>
                                    <p:animMotion origin="layout" path="M 1.9550323E-006 0.046293978 L 1.9550323E-006 -2.3170753E-006 E">
                                      <p:cBhvr>
                                        <p:cTn id="279" dur="1000" fill="hold"/>
                                        <p:tgtEl>
                                          <p:spTgt spid="112"/>
                                        </p:tgtEl>
                                        <p:attrNameLst>
                                          <p:attrName>ppt_x</p:attrName>
                                          <p:attrName>ppt_y</p:attrName>
                                        </p:attrNameLst>
                                      </p:cBhvr>
                                    </p:animMotion>
                                  </p:childTnLst>
                                </p:cTn>
                              </p:par>
                              <p:par>
                                <p:cTn id="280" nodeType="withEffect" fill="hold" presetClass="entr" presetID="10">
                                  <p:stCondLst>
                                    <p:cond delay="1140"/>
                                  </p:stCondLst>
                                  <p:childTnLst>
                                    <p:set>
                                      <p:cBhvr>
                                        <p:cTn id="281" dur="1" fill="hold">
                                          <p:stCondLst>
                                            <p:cond delay="0"/>
                                          </p:stCondLst>
                                        </p:cTn>
                                        <p:tgtEl>
                                          <p:spTgt spid="114"/>
                                        </p:tgtEl>
                                        <p:attrNameLst>
                                          <p:attrName>style.visibility</p:attrName>
                                        </p:attrNameLst>
                                      </p:cBhvr>
                                      <p:to>
                                        <p:strVal val="visible"/>
                                      </p:to>
                                    </p:set>
                                    <p:animEffect filter="fade" transition="in">
                                      <p:cBhvr additive="repl">
                                        <p:cTn id="282" dur="1000"/>
                                        <p:tgtEl>
                                          <p:spTgt spid="114"/>
                                        </p:tgtEl>
                                      </p:cBhvr>
                                    </p:animEffect>
                                  </p:childTnLst>
                                </p:cTn>
                              </p:par>
                              <p:par>
                                <p:cTn id="283" nodeType="withEffect" fill="hold" presetClass="path" presetID="64">
                                  <p:stCondLst>
                                    <p:cond delay="1140"/>
                                  </p:stCondLst>
                                  <p:childTnLst>
                                    <p:animMotion origin="layout" path="M 0 0.046293978 L 0 -2.3170753E-006 E">
                                      <p:cBhvr>
                                        <p:cTn id="284" dur="1000" fill="hold"/>
                                        <p:tgtEl>
                                          <p:spTgt spid="114"/>
                                        </p:tgtEl>
                                        <p:attrNameLst>
                                          <p:attrName>ppt_x</p:attrName>
                                          <p:attrName>ppt_y</p:attrName>
                                        </p:attrNameLst>
                                      </p:cBhvr>
                                    </p:animMotion>
                                  </p:childTnLst>
                                </p:cTn>
                              </p:par>
                              <p:par>
                                <p:cTn id="285" nodeType="withEffect" fill="hold" presetClass="entr" presetID="10">
                                  <p:stCondLst>
                                    <p:cond delay="1140"/>
                                  </p:stCondLst>
                                  <p:childTnLst>
                                    <p:set>
                                      <p:cBhvr>
                                        <p:cTn id="286" dur="1" fill="hold">
                                          <p:stCondLst>
                                            <p:cond delay="0"/>
                                          </p:stCondLst>
                                        </p:cTn>
                                        <p:tgtEl>
                                          <p:spTgt spid="115"/>
                                        </p:tgtEl>
                                        <p:attrNameLst>
                                          <p:attrName>style.visibility</p:attrName>
                                        </p:attrNameLst>
                                      </p:cBhvr>
                                      <p:to>
                                        <p:strVal val="visible"/>
                                      </p:to>
                                    </p:set>
                                    <p:animEffect filter="fade" transition="in">
                                      <p:cBhvr additive="repl">
                                        <p:cTn id="287" dur="1000"/>
                                        <p:tgtEl>
                                          <p:spTgt spid="115"/>
                                        </p:tgtEl>
                                      </p:cBhvr>
                                    </p:animEffect>
                                  </p:childTnLst>
                                </p:cTn>
                              </p:par>
                              <p:par>
                                <p:cTn id="288" nodeType="withEffect" fill="hold" presetClass="path" presetID="64">
                                  <p:stCondLst>
                                    <p:cond delay="1140"/>
                                  </p:stCondLst>
                                  <p:childTnLst>
                                    <p:animMotion origin="layout" path="M 1.9709269E-006 0.046293978 L 1.9709269E-006 -2.3170753E-006 E">
                                      <p:cBhvr>
                                        <p:cTn id="289" dur="1000" fill="hold"/>
                                        <p:tgtEl>
                                          <p:spTgt spid="115"/>
                                        </p:tgtEl>
                                        <p:attrNameLst>
                                          <p:attrName>ppt_x</p:attrName>
                                          <p:attrName>ppt_y</p:attrName>
                                        </p:attrNameLst>
                                      </p:cBhvr>
                                    </p:animMotion>
                                  </p:childTnLst>
                                </p:cTn>
                              </p:par>
                              <p:par>
                                <p:cTn id="290" nodeType="withEffect" fill="hold" presetClass="entr" presetID="10">
                                  <p:stCondLst>
                                    <p:cond delay="1140"/>
                                  </p:stCondLst>
                                  <p:childTnLst>
                                    <p:set>
                                      <p:cBhvr>
                                        <p:cTn id="291" dur="1" fill="hold">
                                          <p:stCondLst>
                                            <p:cond delay="0"/>
                                          </p:stCondLst>
                                        </p:cTn>
                                        <p:tgtEl>
                                          <p:spTgt spid="116"/>
                                        </p:tgtEl>
                                        <p:attrNameLst>
                                          <p:attrName>style.visibility</p:attrName>
                                        </p:attrNameLst>
                                      </p:cBhvr>
                                      <p:to>
                                        <p:strVal val="visible"/>
                                      </p:to>
                                    </p:set>
                                    <p:animEffect filter="fade" transition="in">
                                      <p:cBhvr additive="repl">
                                        <p:cTn id="292" dur="1000"/>
                                        <p:tgtEl>
                                          <p:spTgt spid="116"/>
                                        </p:tgtEl>
                                      </p:cBhvr>
                                    </p:animEffect>
                                  </p:childTnLst>
                                </p:cTn>
                              </p:par>
                              <p:par>
                                <p:cTn id="293" nodeType="withEffect" fill="hold" presetClass="path" presetID="64">
                                  <p:stCondLst>
                                    <p:cond delay="1140"/>
                                  </p:stCondLst>
                                  <p:childTnLst>
                                    <p:animMotion origin="layout" path="M 1.9709269E-006 0.04630093 L 1.9709269E-006 4.6341506E-006 E">
                                      <p:cBhvr>
                                        <p:cTn id="294" dur="1000" fill="hold"/>
                                        <p:tgtEl>
                                          <p:spTgt spid="116"/>
                                        </p:tgtEl>
                                        <p:attrNameLst>
                                          <p:attrName>ppt_x</p:attrName>
                                          <p:attrName>ppt_y</p:attrName>
                                        </p:attrNameLst>
                                      </p:cBhvr>
                                    </p:animMotion>
                                  </p:childTnLst>
                                </p:cTn>
                              </p:par>
                              <p:par>
                                <p:cTn id="295" nodeType="withEffect" fill="hold" presetClass="entr" presetID="10">
                                  <p:stCondLst>
                                    <p:cond delay="1280"/>
                                  </p:stCondLst>
                                  <p:childTnLst>
                                    <p:set>
                                      <p:cBhvr>
                                        <p:cTn id="296" dur="1" fill="hold">
                                          <p:stCondLst>
                                            <p:cond delay="0"/>
                                          </p:stCondLst>
                                        </p:cTn>
                                        <p:tgtEl>
                                          <p:spTgt spid="117"/>
                                        </p:tgtEl>
                                        <p:attrNameLst>
                                          <p:attrName>style.visibility</p:attrName>
                                        </p:attrNameLst>
                                      </p:cBhvr>
                                      <p:to>
                                        <p:strVal val="visible"/>
                                      </p:to>
                                    </p:set>
                                    <p:animEffect filter="fade" transition="in">
                                      <p:cBhvr additive="repl">
                                        <p:cTn id="297" dur="1000"/>
                                        <p:tgtEl>
                                          <p:spTgt spid="117"/>
                                        </p:tgtEl>
                                      </p:cBhvr>
                                    </p:animEffect>
                                  </p:childTnLst>
                                </p:cTn>
                              </p:par>
                              <p:par>
                                <p:cTn id="298" nodeType="withEffect" fill="hold" presetClass="path" presetID="64">
                                  <p:stCondLst>
                                    <p:cond delay="1280"/>
                                  </p:stCondLst>
                                  <p:childTnLst>
                                    <p:animMotion origin="layout" path="M 0 0.046296295 L 0 0 E">
                                      <p:cBhvr>
                                        <p:cTn id="299" dur="1000" fill="hold"/>
                                        <p:tgtEl>
                                          <p:spTgt spid="117"/>
                                        </p:tgtEl>
                                        <p:attrNameLst>
                                          <p:attrName>ppt_x</p:attrName>
                                          <p:attrName>ppt_y</p:attrName>
                                        </p:attrNameLst>
                                      </p:cBhvr>
                                    </p:animMotion>
                                  </p:childTnLst>
                                </p:cTn>
                              </p:par>
                              <p:par>
                                <p:cTn id="300" nodeType="withEffect" fill="hold" presetClass="entr" presetID="10">
                                  <p:stCondLst>
                                    <p:cond delay="1280"/>
                                  </p:stCondLst>
                                  <p:childTnLst>
                                    <p:set>
                                      <p:cBhvr>
                                        <p:cTn id="301" dur="1" fill="hold">
                                          <p:stCondLst>
                                            <p:cond delay="0"/>
                                          </p:stCondLst>
                                        </p:cTn>
                                        <p:tgtEl>
                                          <p:spTgt spid="118"/>
                                        </p:tgtEl>
                                        <p:attrNameLst>
                                          <p:attrName>style.visibility</p:attrName>
                                        </p:attrNameLst>
                                      </p:cBhvr>
                                      <p:to>
                                        <p:strVal val="visible"/>
                                      </p:to>
                                    </p:set>
                                    <p:animEffect filter="fade" transition="in">
                                      <p:cBhvr additive="repl">
                                        <p:cTn id="302" dur="1000"/>
                                        <p:tgtEl>
                                          <p:spTgt spid="118"/>
                                        </p:tgtEl>
                                      </p:cBhvr>
                                    </p:animEffect>
                                  </p:childTnLst>
                                </p:cTn>
                              </p:par>
                              <p:par>
                                <p:cTn id="303" nodeType="withEffect" fill="hold" presetClass="path" presetID="64">
                                  <p:stCondLst>
                                    <p:cond delay="1280"/>
                                  </p:stCondLst>
                                  <p:childTnLst>
                                    <p:animMotion origin="layout" path="M 1.9550323E-006 0.046296295 L 1.9550323E-006 0 E">
                                      <p:cBhvr>
                                        <p:cTn id="304" dur="1000" fill="hold"/>
                                        <p:tgtEl>
                                          <p:spTgt spid="118"/>
                                        </p:tgtEl>
                                        <p:attrNameLst>
                                          <p:attrName>ppt_x</p:attrName>
                                          <p:attrName>ppt_y</p:attrName>
                                        </p:attrNameLst>
                                      </p:cBhvr>
                                    </p:animMotion>
                                  </p:childTnLst>
                                </p:cTn>
                              </p:par>
                              <p:par>
                                <p:cTn id="305" nodeType="withEffect" fill="hold" presetClass="entr" presetID="10">
                                  <p:stCondLst>
                                    <p:cond delay="1280"/>
                                  </p:stCondLst>
                                  <p:childTnLst>
                                    <p:set>
                                      <p:cBhvr>
                                        <p:cTn id="306" dur="1" fill="hold">
                                          <p:stCondLst>
                                            <p:cond delay="0"/>
                                          </p:stCondLst>
                                        </p:cTn>
                                        <p:tgtEl>
                                          <p:spTgt spid="119"/>
                                        </p:tgtEl>
                                        <p:attrNameLst>
                                          <p:attrName>style.visibility</p:attrName>
                                        </p:attrNameLst>
                                      </p:cBhvr>
                                      <p:to>
                                        <p:strVal val="visible"/>
                                      </p:to>
                                    </p:set>
                                    <p:animEffect filter="fade" transition="in">
                                      <p:cBhvr additive="repl">
                                        <p:cTn id="307" dur="1000"/>
                                        <p:tgtEl>
                                          <p:spTgt spid="119"/>
                                        </p:tgtEl>
                                      </p:cBhvr>
                                    </p:animEffect>
                                  </p:childTnLst>
                                </p:cTn>
                              </p:par>
                              <p:par>
                                <p:cTn id="308" nodeType="withEffect" fill="hold" presetClass="path" presetID="64">
                                  <p:stCondLst>
                                    <p:cond delay="1280"/>
                                  </p:stCondLst>
                                  <p:childTnLst>
                                    <p:animMotion origin="layout" path="M 1.9550323E-006 0.046293978 L 1.9550323E-006 -2.3170753E-006 E">
                                      <p:cBhvr>
                                        <p:cTn id="309" dur="1000" fill="hold"/>
                                        <p:tgtEl>
                                          <p:spTgt spid="119"/>
                                        </p:tgtEl>
                                        <p:attrNameLst>
                                          <p:attrName>ppt_x</p:attrName>
                                          <p:attrName>ppt_y</p:attrName>
                                        </p:attrNameLst>
                                      </p:cBhvr>
                                    </p:animMotion>
                                  </p:childTnLst>
                                </p:cTn>
                              </p:par>
                              <p:par>
                                <p:cTn id="310" nodeType="withEffect" fill="hold" presetClass="entr" presetID="10">
                                  <p:stCondLst>
                                    <p:cond delay="1420"/>
                                  </p:stCondLst>
                                  <p:childTnLst>
                                    <p:set>
                                      <p:cBhvr>
                                        <p:cTn id="311" dur="1" fill="hold">
                                          <p:stCondLst>
                                            <p:cond delay="0"/>
                                          </p:stCondLst>
                                        </p:cTn>
                                        <p:tgtEl>
                                          <p:spTgt spid="120"/>
                                        </p:tgtEl>
                                        <p:attrNameLst>
                                          <p:attrName>style.visibility</p:attrName>
                                        </p:attrNameLst>
                                      </p:cBhvr>
                                      <p:to>
                                        <p:strVal val="visible"/>
                                      </p:to>
                                    </p:set>
                                    <p:animEffect filter="fade" transition="in">
                                      <p:cBhvr additive="repl">
                                        <p:cTn id="312" dur="1000"/>
                                        <p:tgtEl>
                                          <p:spTgt spid="120"/>
                                        </p:tgtEl>
                                      </p:cBhvr>
                                    </p:animEffect>
                                  </p:childTnLst>
                                </p:cTn>
                              </p:par>
                              <p:par>
                                <p:cTn id="313" nodeType="withEffect" fill="hold" presetClass="path" presetID="64">
                                  <p:stCondLst>
                                    <p:cond delay="1420"/>
                                  </p:stCondLst>
                                  <p:childTnLst>
                                    <p:animMotion origin="layout" path="M 0 0.046296295 L 0 0 E">
                                      <p:cBhvr>
                                        <p:cTn id="314" dur="1000" fill="hold"/>
                                        <p:tgtEl>
                                          <p:spTgt spid="120"/>
                                        </p:tgtEl>
                                        <p:attrNameLst>
                                          <p:attrName>ppt_x</p:attrName>
                                          <p:attrName>ppt_y</p:attrName>
                                        </p:attrNameLst>
                                      </p:cBhvr>
                                    </p:animMotion>
                                  </p:childTnLst>
                                </p:cTn>
                              </p:par>
                              <p:par>
                                <p:cTn id="315" nodeType="withEffect" fill="hold" presetClass="entr" presetID="10">
                                  <p:stCondLst>
                                    <p:cond delay="1420"/>
                                  </p:stCondLst>
                                  <p:childTnLst>
                                    <p:set>
                                      <p:cBhvr>
                                        <p:cTn id="316" dur="1" fill="hold">
                                          <p:stCondLst>
                                            <p:cond delay="0"/>
                                          </p:stCondLst>
                                        </p:cTn>
                                        <p:tgtEl>
                                          <p:spTgt spid="121"/>
                                        </p:tgtEl>
                                        <p:attrNameLst>
                                          <p:attrName>style.visibility</p:attrName>
                                        </p:attrNameLst>
                                      </p:cBhvr>
                                      <p:to>
                                        <p:strVal val="visible"/>
                                      </p:to>
                                    </p:set>
                                    <p:animEffect filter="fade" transition="in">
                                      <p:cBhvr additive="repl">
                                        <p:cTn id="317" dur="1000"/>
                                        <p:tgtEl>
                                          <p:spTgt spid="121"/>
                                        </p:tgtEl>
                                      </p:cBhvr>
                                    </p:animEffect>
                                  </p:childTnLst>
                                </p:cTn>
                              </p:par>
                              <p:par>
                                <p:cTn id="318" nodeType="withEffect" fill="hold" presetClass="path" presetID="64">
                                  <p:stCondLst>
                                    <p:cond delay="1420"/>
                                  </p:stCondLst>
                                  <p:childTnLst>
                                    <p:animMotion origin="layout" path="M 1.9709269E-006 0.046296295 L 1.9709269E-006 0 E">
                                      <p:cBhvr>
                                        <p:cTn id="319" dur="1000" fill="hold"/>
                                        <p:tgtEl>
                                          <p:spTgt spid="121"/>
                                        </p:tgtEl>
                                        <p:attrNameLst>
                                          <p:attrName>ppt_x</p:attrName>
                                          <p:attrName>ppt_y</p:attrName>
                                        </p:attrNameLst>
                                      </p:cBhvr>
                                    </p:animMotion>
                                  </p:childTnLst>
                                </p:cTn>
                              </p:par>
                              <p:par>
                                <p:cTn id="320" nodeType="withEffect" fill="hold" presetClass="entr" presetID="10">
                                  <p:stCondLst>
                                    <p:cond delay="300"/>
                                  </p:stCondLst>
                                  <p:childTnLst>
                                    <p:set>
                                      <p:cBhvr>
                                        <p:cTn id="321" dur="1" fill="hold">
                                          <p:stCondLst>
                                            <p:cond delay="0"/>
                                          </p:stCondLst>
                                        </p:cTn>
                                        <p:tgtEl>
                                          <p:spTgt spid="122"/>
                                        </p:tgtEl>
                                        <p:attrNameLst>
                                          <p:attrName>style.visibility</p:attrName>
                                        </p:attrNameLst>
                                      </p:cBhvr>
                                      <p:to>
                                        <p:strVal val="visible"/>
                                      </p:to>
                                    </p:set>
                                    <p:animEffect filter="fade" transition="in">
                                      <p:cBhvr additive="repl">
                                        <p:cTn id="322" dur="600"/>
                                        <p:tgtEl>
                                          <p:spTgt spid="122"/>
                                        </p:tgtEl>
                                      </p:cBhvr>
                                    </p:animEffect>
                                  </p:childTnLst>
                                </p:cTn>
                              </p:par>
                              <p:par>
                                <p:cTn id="323" nodeType="withEffect" fill="hold" presetClass="path" presetID="64">
                                  <p:stCondLst>
                                    <p:cond delay="300"/>
                                  </p:stCondLst>
                                  <p:childTnLst>
                                    <p:animMotion origin="layout" path="M 0 0.04629225 L 0 -4.0478176E-006 E">
                                      <p:cBhvr>
                                        <p:cTn id="324" dur="600" fill="hold"/>
                                        <p:tgtEl>
                                          <p:spTgt spid="122"/>
                                        </p:tgtEl>
                                        <p:attrNameLst>
                                          <p:attrName>ppt_x</p:attrName>
                                          <p:attrName>ppt_y</p:attrName>
                                        </p:attrNameLst>
                                      </p:cBhvr>
                                    </p:animMotion>
                                  </p:childTnLst>
                                </p:cTn>
                              </p:par>
                              <p:par>
                                <p:cTn id="325" nodeType="withEffect" fill="hold" presetClass="entr" presetID="10">
                                  <p:stCondLst>
                                    <p:cond delay="500"/>
                                  </p:stCondLst>
                                  <p:childTnLst>
                                    <p:set>
                                      <p:cBhvr>
                                        <p:cTn id="326" dur="1" fill="hold">
                                          <p:stCondLst>
                                            <p:cond delay="0"/>
                                          </p:stCondLst>
                                        </p:cTn>
                                        <p:tgtEl>
                                          <p:spTgt spid="123"/>
                                        </p:tgtEl>
                                        <p:attrNameLst>
                                          <p:attrName>style.visibility</p:attrName>
                                        </p:attrNameLst>
                                      </p:cBhvr>
                                      <p:to>
                                        <p:strVal val="visible"/>
                                      </p:to>
                                    </p:set>
                                    <p:animEffect filter="fade" transition="in">
                                      <p:cBhvr additive="repl">
                                        <p:cTn id="327" dur="600"/>
                                        <p:tgtEl>
                                          <p:spTgt spid="123"/>
                                        </p:tgtEl>
                                      </p:cBhvr>
                                    </p:animEffect>
                                  </p:childTnLst>
                                </p:cTn>
                              </p:par>
                              <p:par>
                                <p:cTn id="328" nodeType="withEffect" fill="hold" presetClass="path" presetID="64">
                                  <p:stCondLst>
                                    <p:cond delay="500"/>
                                  </p:stCondLst>
                                  <p:childTnLst>
                                    <p:animMotion origin="layout" path="M 0 0.046296295 L 0 0 E">
                                      <p:cBhvr>
                                        <p:cTn id="329" dur="600" fill="hold"/>
                                        <p:tgtEl>
                                          <p:spTgt spid="123"/>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Rect" descr=""/>
          <p:cNvPicPr/>
          <p:nvPr/>
        </p:nvPicPr>
        <p:blipFill>
          <a:blip r:embed="rId1"/>
          <a:stretch/>
        </p:blipFill>
        <p:spPr>
          <a:xfrm>
            <a:off x="0" y="0"/>
            <a:ext cx="18287280" cy="10286280"/>
          </a:xfrm>
          <a:prstGeom prst="rect">
            <a:avLst/>
          </a:prstGeom>
          <a:ln>
            <a:noFill/>
          </a:ln>
        </p:spPr>
      </p:pic>
      <p:pic>
        <p:nvPicPr>
          <p:cNvPr id="130" name="Rect" descr=""/>
          <p:cNvPicPr/>
          <p:nvPr/>
        </p:nvPicPr>
        <p:blipFill>
          <a:blip r:embed="rId2"/>
          <a:stretch/>
        </p:blipFill>
        <p:spPr>
          <a:xfrm>
            <a:off x="0" y="0"/>
            <a:ext cx="5714280" cy="5714280"/>
          </a:xfrm>
          <a:prstGeom prst="rect">
            <a:avLst/>
          </a:prstGeom>
          <a:ln>
            <a:noFill/>
          </a:ln>
        </p:spPr>
      </p:pic>
      <p:pic>
        <p:nvPicPr>
          <p:cNvPr id="131" name="Rect" descr=""/>
          <p:cNvPicPr/>
          <p:nvPr/>
        </p:nvPicPr>
        <p:blipFill>
          <a:blip r:embed="rId3"/>
          <a:stretch/>
        </p:blipFill>
        <p:spPr>
          <a:xfrm>
            <a:off x="8046720" y="0"/>
            <a:ext cx="10238760" cy="10286280"/>
          </a:xfrm>
          <a:prstGeom prst="rect">
            <a:avLst/>
          </a:prstGeom>
          <a:ln>
            <a:noFill/>
          </a:ln>
        </p:spPr>
      </p:pic>
      <p:pic>
        <p:nvPicPr>
          <p:cNvPr id="132" name="layoutShapeInnerChild7" descr=""/>
          <p:cNvPicPr/>
          <p:nvPr/>
        </p:nvPicPr>
        <p:blipFill>
          <a:blip r:embed="rId4"/>
          <a:stretch/>
        </p:blipFill>
        <p:spPr>
          <a:xfrm>
            <a:off x="15963840" y="5448240"/>
            <a:ext cx="2323440" cy="4834080"/>
          </a:xfrm>
          <a:prstGeom prst="rect">
            <a:avLst/>
          </a:prstGeom>
          <a:ln>
            <a:noFill/>
          </a:ln>
        </p:spPr>
      </p:pic>
      <p:pic>
        <p:nvPicPr>
          <p:cNvPr id="133" name="layoutShapeInnerChild9" descr=""/>
          <p:cNvPicPr/>
          <p:nvPr/>
        </p:nvPicPr>
        <p:blipFill>
          <a:blip r:embed="rId5"/>
          <a:stretch/>
        </p:blipFill>
        <p:spPr>
          <a:xfrm>
            <a:off x="0" y="514440"/>
            <a:ext cx="1946520" cy="5142960"/>
          </a:xfrm>
          <a:prstGeom prst="rect">
            <a:avLst/>
          </a:prstGeom>
          <a:ln>
            <a:noFill/>
          </a:ln>
        </p:spPr>
      </p:pic>
      <p:sp>
        <p:nvSpPr>
          <p:cNvPr id="134" name="CustomShape 1"/>
          <p:cNvSpPr/>
          <p:nvPr/>
        </p:nvSpPr>
        <p:spPr>
          <a:xfrm>
            <a:off x="1409760" y="2573640"/>
            <a:ext cx="5647680" cy="373320"/>
          </a:xfrm>
          <a:prstGeom prst="rect">
            <a:avLst/>
          </a:prstGeom>
          <a:noFill/>
          <a:ln>
            <a:noFill/>
          </a:ln>
        </p:spPr>
        <p:style>
          <a:lnRef idx="0"/>
          <a:fillRef idx="0"/>
          <a:effectRef idx="0"/>
          <a:fontRef idx="minor"/>
        </p:style>
        <p:txBody>
          <a:bodyPr lIns="0" rIns="0" tIns="0" bIns="0">
            <a:spAutoFit/>
          </a:bodyPr>
          <a:p>
            <a:pPr>
              <a:lnSpc>
                <a:spcPts val="2940"/>
              </a:lnSpc>
            </a:pPr>
            <a:r>
              <a:rPr b="0" lang="en-IN" sz="2100" spc="-43" strike="noStrike">
                <a:solidFill>
                  <a:srgbClr val="181c24"/>
                </a:solidFill>
                <a:latin typeface="IBM Plex Serif SemiBold"/>
                <a:ea typeface="DejaVu Sans"/>
              </a:rPr>
              <a:t>IAM </a:t>
            </a:r>
            <a:endParaRPr b="0" lang="en-IN" sz="2100" spc="-1" strike="noStrike">
              <a:latin typeface="Arial"/>
            </a:endParaRPr>
          </a:p>
        </p:txBody>
      </p:sp>
      <p:sp>
        <p:nvSpPr>
          <p:cNvPr id="135" name="CustomShape 2"/>
          <p:cNvSpPr/>
          <p:nvPr/>
        </p:nvSpPr>
        <p:spPr>
          <a:xfrm>
            <a:off x="1409760" y="3114360"/>
            <a:ext cx="4421880" cy="82260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IRSA roles assigned to K8s service accounts for scoped permissions</a:t>
            </a:r>
            <a:endParaRPr b="0" lang="en-IN" sz="1800" spc="-1" strike="noStrike">
              <a:latin typeface="Arial"/>
            </a:endParaRPr>
          </a:p>
          <a:p>
            <a:pPr>
              <a:lnSpc>
                <a:spcPct val="100000"/>
              </a:lnSpc>
            </a:pPr>
            <a:endParaRPr b="0" lang="en-IN" sz="1800" spc="-1" strike="noStrike">
              <a:latin typeface="Arial"/>
            </a:endParaRPr>
          </a:p>
        </p:txBody>
      </p:sp>
      <p:pic>
        <p:nvPicPr>
          <p:cNvPr id="136" name="Rect" descr=""/>
          <p:cNvPicPr/>
          <p:nvPr/>
        </p:nvPicPr>
        <p:blipFill>
          <a:blip r:embed="rId6"/>
          <a:stretch/>
        </p:blipFill>
        <p:spPr>
          <a:xfrm>
            <a:off x="1409760" y="1965600"/>
            <a:ext cx="532800" cy="532800"/>
          </a:xfrm>
          <a:prstGeom prst="rect">
            <a:avLst/>
          </a:prstGeom>
          <a:ln>
            <a:noFill/>
          </a:ln>
        </p:spPr>
      </p:pic>
      <p:sp>
        <p:nvSpPr>
          <p:cNvPr id="137" name="CustomShape 3"/>
          <p:cNvSpPr/>
          <p:nvPr/>
        </p:nvSpPr>
        <p:spPr>
          <a:xfrm>
            <a:off x="1539720" y="198000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01</a:t>
            </a:r>
            <a:endParaRPr b="0" lang="en-IN" sz="1889" spc="-1" strike="noStrike">
              <a:latin typeface="Arial"/>
            </a:endParaRPr>
          </a:p>
        </p:txBody>
      </p:sp>
      <p:sp>
        <p:nvSpPr>
          <p:cNvPr id="138" name="CustomShape 4"/>
          <p:cNvSpPr/>
          <p:nvPr/>
        </p:nvSpPr>
        <p:spPr>
          <a:xfrm>
            <a:off x="9372600" y="2537640"/>
            <a:ext cx="564768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Image Vulnerability </a:t>
            </a:r>
            <a:endParaRPr b="0" lang="en-IN" sz="2100" spc="-1" strike="noStrike">
              <a:latin typeface="Arial"/>
            </a:endParaRPr>
          </a:p>
        </p:txBody>
      </p:sp>
      <p:sp>
        <p:nvSpPr>
          <p:cNvPr id="139" name="CustomShape 5"/>
          <p:cNvSpPr/>
          <p:nvPr/>
        </p:nvSpPr>
        <p:spPr>
          <a:xfrm>
            <a:off x="9372600" y="2970360"/>
            <a:ext cx="4595040" cy="27432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Trivy scans before pushing to registry</a:t>
            </a:r>
            <a:endParaRPr b="0" lang="en-IN" sz="1800" spc="-1" strike="noStrike">
              <a:latin typeface="Arial"/>
            </a:endParaRPr>
          </a:p>
        </p:txBody>
      </p:sp>
      <p:sp>
        <p:nvSpPr>
          <p:cNvPr id="140" name="CustomShape 6"/>
          <p:cNvSpPr/>
          <p:nvPr/>
        </p:nvSpPr>
        <p:spPr>
          <a:xfrm>
            <a:off x="9394560" y="212400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02</a:t>
            </a:r>
            <a:endParaRPr b="0" lang="en-IN" sz="1889" spc="-1" strike="noStrike">
              <a:latin typeface="Arial"/>
            </a:endParaRPr>
          </a:p>
        </p:txBody>
      </p:sp>
      <p:sp>
        <p:nvSpPr>
          <p:cNvPr id="141" name="CustomShape 7"/>
          <p:cNvSpPr/>
          <p:nvPr/>
        </p:nvSpPr>
        <p:spPr>
          <a:xfrm>
            <a:off x="1409760" y="4897800"/>
            <a:ext cx="564768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Static Analysis</a:t>
            </a:r>
            <a:endParaRPr b="0" lang="en-IN" sz="2100" spc="-1" strike="noStrike">
              <a:latin typeface="Arial"/>
            </a:endParaRPr>
          </a:p>
        </p:txBody>
      </p:sp>
      <p:sp>
        <p:nvSpPr>
          <p:cNvPr id="142" name="CustomShape 8"/>
          <p:cNvSpPr/>
          <p:nvPr/>
        </p:nvSpPr>
        <p:spPr>
          <a:xfrm>
            <a:off x="1409760" y="7490160"/>
            <a:ext cx="4205880" cy="27432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Falco deployed as DaemonSet (planned)</a:t>
            </a:r>
            <a:endParaRPr b="0" lang="en-IN" sz="1800" spc="-1" strike="noStrike">
              <a:latin typeface="Arial"/>
            </a:endParaRPr>
          </a:p>
        </p:txBody>
      </p:sp>
      <p:pic>
        <p:nvPicPr>
          <p:cNvPr id="143" name="Rect" descr=""/>
          <p:cNvPicPr/>
          <p:nvPr/>
        </p:nvPicPr>
        <p:blipFill>
          <a:blip r:embed="rId7"/>
          <a:stretch/>
        </p:blipFill>
        <p:spPr>
          <a:xfrm>
            <a:off x="1409760" y="6305400"/>
            <a:ext cx="532800" cy="532800"/>
          </a:xfrm>
          <a:prstGeom prst="rect">
            <a:avLst/>
          </a:prstGeom>
          <a:ln>
            <a:noFill/>
          </a:ln>
        </p:spPr>
      </p:pic>
      <p:sp>
        <p:nvSpPr>
          <p:cNvPr id="144" name="CustomShape 9"/>
          <p:cNvSpPr/>
          <p:nvPr/>
        </p:nvSpPr>
        <p:spPr>
          <a:xfrm>
            <a:off x="1539720" y="646416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05</a:t>
            </a:r>
            <a:endParaRPr b="0" lang="en-IN" sz="1889" spc="-1" strike="noStrike">
              <a:latin typeface="Arial"/>
            </a:endParaRPr>
          </a:p>
        </p:txBody>
      </p:sp>
      <p:sp>
        <p:nvSpPr>
          <p:cNvPr id="145" name="CustomShape 10"/>
          <p:cNvSpPr/>
          <p:nvPr/>
        </p:nvSpPr>
        <p:spPr>
          <a:xfrm>
            <a:off x="9372600" y="7021800"/>
            <a:ext cx="564768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Network Segmentation</a:t>
            </a:r>
            <a:endParaRPr b="0" lang="en-IN" sz="2100" spc="-1" strike="noStrike">
              <a:latin typeface="Arial"/>
            </a:endParaRPr>
          </a:p>
        </p:txBody>
      </p:sp>
      <p:sp>
        <p:nvSpPr>
          <p:cNvPr id="146" name="CustomShape 11"/>
          <p:cNvSpPr/>
          <p:nvPr/>
        </p:nvSpPr>
        <p:spPr>
          <a:xfrm>
            <a:off x="9372600" y="7490160"/>
            <a:ext cx="4379040" cy="54828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Kubernetes NetworkPolicies and separate namespaces</a:t>
            </a:r>
            <a:endParaRPr b="0" lang="en-IN" sz="1800" spc="-1" strike="noStrike">
              <a:latin typeface="Arial"/>
            </a:endParaRPr>
          </a:p>
        </p:txBody>
      </p:sp>
      <p:pic>
        <p:nvPicPr>
          <p:cNvPr id="147" name="Rect" descr=""/>
          <p:cNvPicPr/>
          <p:nvPr/>
        </p:nvPicPr>
        <p:blipFill>
          <a:blip r:embed="rId8"/>
          <a:stretch/>
        </p:blipFill>
        <p:spPr>
          <a:xfrm>
            <a:off x="9372600" y="6305400"/>
            <a:ext cx="532800" cy="532800"/>
          </a:xfrm>
          <a:prstGeom prst="rect">
            <a:avLst/>
          </a:prstGeom>
          <a:ln>
            <a:noFill/>
          </a:ln>
        </p:spPr>
      </p:pic>
      <p:sp>
        <p:nvSpPr>
          <p:cNvPr id="148" name="CustomShape 12"/>
          <p:cNvSpPr/>
          <p:nvPr/>
        </p:nvSpPr>
        <p:spPr>
          <a:xfrm>
            <a:off x="9502560" y="639216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06</a:t>
            </a:r>
            <a:endParaRPr b="0" lang="en-IN" sz="1889" spc="-1" strike="noStrike">
              <a:latin typeface="Arial"/>
            </a:endParaRPr>
          </a:p>
        </p:txBody>
      </p:sp>
      <p:sp>
        <p:nvSpPr>
          <p:cNvPr id="149" name="CustomShape 13"/>
          <p:cNvSpPr/>
          <p:nvPr/>
        </p:nvSpPr>
        <p:spPr>
          <a:xfrm>
            <a:off x="1409760" y="57240"/>
            <a:ext cx="15515640" cy="672120"/>
          </a:xfrm>
          <a:prstGeom prst="rect">
            <a:avLst/>
          </a:prstGeom>
          <a:noFill/>
          <a:ln>
            <a:noFill/>
          </a:ln>
        </p:spPr>
        <p:style>
          <a:lnRef idx="0"/>
          <a:fillRef idx="0"/>
          <a:effectRef idx="0"/>
          <a:fontRef idx="minor"/>
        </p:style>
        <p:txBody>
          <a:bodyPr lIns="0" rIns="0" tIns="0" bIns="0">
            <a:spAutoFit/>
          </a:bodyPr>
          <a:p>
            <a:pPr algn="ctr">
              <a:lnSpc>
                <a:spcPts val="5292"/>
              </a:lnSpc>
            </a:pPr>
            <a:r>
              <a:rPr b="0" lang="en-IN" sz="4200" spc="-86" strike="noStrike">
                <a:solidFill>
                  <a:srgbClr val="181c24"/>
                </a:solidFill>
                <a:latin typeface="IBM Plex Serif SemiBold"/>
                <a:ea typeface="Arial"/>
              </a:rPr>
              <a:t>Security Policies Implemented</a:t>
            </a:r>
            <a:endParaRPr b="0" lang="en-IN" sz="4200" spc="-1" strike="noStrike">
              <a:latin typeface="Arial"/>
            </a:endParaRPr>
          </a:p>
        </p:txBody>
      </p:sp>
      <p:pic>
        <p:nvPicPr>
          <p:cNvPr id="150" name="" descr=""/>
          <p:cNvPicPr/>
          <p:nvPr/>
        </p:nvPicPr>
        <p:blipFill>
          <a:blip r:embed="rId9"/>
          <a:stretch/>
        </p:blipFill>
        <p:spPr>
          <a:xfrm>
            <a:off x="6138360" y="2431800"/>
            <a:ext cx="2620440" cy="1622520"/>
          </a:xfrm>
          <a:prstGeom prst="rect">
            <a:avLst/>
          </a:prstGeom>
          <a:ln>
            <a:noFill/>
          </a:ln>
        </p:spPr>
      </p:pic>
      <p:pic>
        <p:nvPicPr>
          <p:cNvPr id="151" name="" descr=""/>
          <p:cNvPicPr/>
          <p:nvPr/>
        </p:nvPicPr>
        <p:blipFill>
          <a:blip r:embed="rId10"/>
          <a:stretch/>
        </p:blipFill>
        <p:spPr>
          <a:xfrm>
            <a:off x="13680000" y="2250720"/>
            <a:ext cx="2971080" cy="1492920"/>
          </a:xfrm>
          <a:prstGeom prst="rect">
            <a:avLst/>
          </a:prstGeom>
          <a:ln>
            <a:noFill/>
          </a:ln>
        </p:spPr>
      </p:pic>
      <p:sp>
        <p:nvSpPr>
          <p:cNvPr id="152" name="CustomShape 14"/>
          <p:cNvSpPr/>
          <p:nvPr/>
        </p:nvSpPr>
        <p:spPr>
          <a:xfrm>
            <a:off x="1431720" y="444816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03</a:t>
            </a:r>
            <a:endParaRPr b="0" lang="en-IN" sz="1889" spc="-1" strike="noStrike">
              <a:latin typeface="Arial"/>
            </a:endParaRPr>
          </a:p>
        </p:txBody>
      </p:sp>
      <p:sp>
        <p:nvSpPr>
          <p:cNvPr id="153" name="CustomShape 15"/>
          <p:cNvSpPr/>
          <p:nvPr/>
        </p:nvSpPr>
        <p:spPr>
          <a:xfrm>
            <a:off x="1409760" y="5259600"/>
            <a:ext cx="456588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SonarQube scans during Jenkins build stage</a:t>
            </a:r>
            <a:endParaRPr b="0" lang="en-IN" sz="2100" spc="-1" strike="noStrike">
              <a:latin typeface="Arial"/>
            </a:endParaRPr>
          </a:p>
        </p:txBody>
      </p:sp>
      <p:pic>
        <p:nvPicPr>
          <p:cNvPr id="154" name="" descr=""/>
          <p:cNvPicPr/>
          <p:nvPr/>
        </p:nvPicPr>
        <p:blipFill>
          <a:blip r:embed="rId11"/>
          <a:stretch/>
        </p:blipFill>
        <p:spPr>
          <a:xfrm>
            <a:off x="6019560" y="4776480"/>
            <a:ext cx="3124080" cy="1127160"/>
          </a:xfrm>
          <a:prstGeom prst="rect">
            <a:avLst/>
          </a:prstGeom>
          <a:ln>
            <a:noFill/>
          </a:ln>
        </p:spPr>
      </p:pic>
      <p:sp>
        <p:nvSpPr>
          <p:cNvPr id="155" name="CustomShape 16"/>
          <p:cNvSpPr/>
          <p:nvPr/>
        </p:nvSpPr>
        <p:spPr>
          <a:xfrm>
            <a:off x="9502560" y="4448160"/>
            <a:ext cx="323280" cy="360000"/>
          </a:xfrm>
          <a:prstGeom prst="rect">
            <a:avLst/>
          </a:prstGeom>
          <a:noFill/>
          <a:ln>
            <a:noFill/>
          </a:ln>
        </p:spPr>
        <p:style>
          <a:lnRef idx="0"/>
          <a:fillRef idx="0"/>
          <a:effectRef idx="0"/>
          <a:fontRef idx="minor"/>
        </p:style>
        <p:txBody>
          <a:bodyPr lIns="0" rIns="0" tIns="0" bIns="0">
            <a:spAutoFit/>
          </a:bodyPr>
          <a:p>
            <a:pPr algn="ctr">
              <a:lnSpc>
                <a:spcPts val="2835"/>
              </a:lnSpc>
            </a:pPr>
            <a:r>
              <a:rPr b="0" lang="en-IN" sz="1889" spc="15" strike="noStrike">
                <a:solidFill>
                  <a:srgbClr val="181c24"/>
                </a:solidFill>
                <a:latin typeface="Noto Serif SemiBold"/>
                <a:ea typeface="DejaVu Sans"/>
              </a:rPr>
              <a:t>04</a:t>
            </a:r>
            <a:endParaRPr b="0" lang="en-IN" sz="1889" spc="-1" strike="noStrike">
              <a:latin typeface="Arial"/>
            </a:endParaRPr>
          </a:p>
        </p:txBody>
      </p:sp>
      <p:sp>
        <p:nvSpPr>
          <p:cNvPr id="156" name="CustomShape 17"/>
          <p:cNvSpPr/>
          <p:nvPr/>
        </p:nvSpPr>
        <p:spPr>
          <a:xfrm>
            <a:off x="9576000" y="4861800"/>
            <a:ext cx="5444280" cy="373320"/>
          </a:xfrm>
          <a:prstGeom prst="rect">
            <a:avLst/>
          </a:prstGeom>
          <a:noFill/>
          <a:ln>
            <a:noFill/>
          </a:ln>
        </p:spPr>
        <p:style>
          <a:lnRef idx="0"/>
          <a:fillRef idx="0"/>
          <a:effectRef idx="0"/>
          <a:fontRef idx="minor"/>
        </p:style>
        <p:txBody>
          <a:bodyPr lIns="0" rIns="0" tIns="0" bIns="0">
            <a:spAutoFit/>
          </a:bodyPr>
          <a:p>
            <a:pPr>
              <a:lnSpc>
                <a:spcPts val="2940"/>
              </a:lnSpc>
            </a:pPr>
            <a:r>
              <a:rPr b="0" lang="en-IN" sz="2100" spc="-43" strike="noStrike">
                <a:solidFill>
                  <a:srgbClr val="181c24"/>
                </a:solidFill>
                <a:latin typeface="IBM Plex Serif SemiBold"/>
                <a:ea typeface="DejaVu Sans"/>
              </a:rPr>
              <a:t>Compliance</a:t>
            </a:r>
            <a:endParaRPr b="0" lang="en-IN" sz="2100" spc="-1" strike="noStrike">
              <a:latin typeface="Arial"/>
            </a:endParaRPr>
          </a:p>
        </p:txBody>
      </p:sp>
      <p:sp>
        <p:nvSpPr>
          <p:cNvPr id="157" name="CustomShape 18"/>
          <p:cNvSpPr/>
          <p:nvPr/>
        </p:nvSpPr>
        <p:spPr>
          <a:xfrm>
            <a:off x="9624600" y="5293800"/>
            <a:ext cx="4271040" cy="63972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kube-bench executed per build for EKS cluster nodes    </a:t>
            </a:r>
            <a:endParaRPr b="0" lang="en-IN" sz="2100" spc="-1" strike="noStrike">
              <a:latin typeface="Arial"/>
            </a:endParaRPr>
          </a:p>
        </p:txBody>
      </p:sp>
      <p:sp>
        <p:nvSpPr>
          <p:cNvPr id="158" name="CustomShape 19"/>
          <p:cNvSpPr/>
          <p:nvPr/>
        </p:nvSpPr>
        <p:spPr>
          <a:xfrm>
            <a:off x="1416600" y="7021800"/>
            <a:ext cx="5647680" cy="320040"/>
          </a:xfrm>
          <a:prstGeom prst="rect">
            <a:avLst/>
          </a:prstGeom>
          <a:noFill/>
          <a:ln>
            <a:noFill/>
          </a:ln>
        </p:spPr>
        <p:style>
          <a:lnRef idx="0"/>
          <a:fillRef idx="0"/>
          <a:effectRef idx="0"/>
          <a:fontRef idx="minor"/>
        </p:style>
        <p:txBody>
          <a:bodyPr lIns="0" rIns="0" tIns="0" bIns="0">
            <a:spAutoFit/>
          </a:bodyPr>
          <a:p>
            <a:pPr>
              <a:lnSpc>
                <a:spcPct val="100000"/>
              </a:lnSpc>
            </a:pPr>
            <a:r>
              <a:rPr b="0" lang="en-IN" sz="2100" spc="-43" strike="noStrike">
                <a:solidFill>
                  <a:srgbClr val="181c24"/>
                </a:solidFill>
                <a:latin typeface="IBM Plex Serif SemiBold"/>
                <a:ea typeface="DejaVu Sans"/>
              </a:rPr>
              <a:t>Runtime Security</a:t>
            </a:r>
            <a:endParaRPr b="0" lang="en-IN" sz="2100" spc="-1" strike="noStrike">
              <a:latin typeface="Arial"/>
            </a:endParaRPr>
          </a:p>
        </p:txBody>
      </p:sp>
      <p:pic>
        <p:nvPicPr>
          <p:cNvPr id="159" name="" descr=""/>
          <p:cNvPicPr/>
          <p:nvPr/>
        </p:nvPicPr>
        <p:blipFill>
          <a:blip r:embed="rId12"/>
          <a:stretch/>
        </p:blipFill>
        <p:spPr>
          <a:xfrm rot="21561600">
            <a:off x="14118120" y="4332240"/>
            <a:ext cx="3676320" cy="1913760"/>
          </a:xfrm>
          <a:prstGeom prst="rect">
            <a:avLst/>
          </a:prstGeom>
          <a:ln>
            <a:noFill/>
          </a:ln>
        </p:spPr>
      </p:pic>
      <p:pic>
        <p:nvPicPr>
          <p:cNvPr id="160" name="" descr=""/>
          <p:cNvPicPr/>
          <p:nvPr/>
        </p:nvPicPr>
        <p:blipFill>
          <a:blip r:embed="rId13"/>
          <a:stretch/>
        </p:blipFill>
        <p:spPr>
          <a:xfrm>
            <a:off x="13716000" y="6876000"/>
            <a:ext cx="3599640" cy="2159640"/>
          </a:xfrm>
          <a:prstGeom prst="rect">
            <a:avLst/>
          </a:prstGeom>
          <a:ln>
            <a:noFill/>
          </a:ln>
        </p:spPr>
      </p:pic>
      <p:pic>
        <p:nvPicPr>
          <p:cNvPr id="161" name="" descr=""/>
          <p:cNvPicPr/>
          <p:nvPr/>
        </p:nvPicPr>
        <p:blipFill>
          <a:blip r:embed="rId14"/>
          <a:stretch/>
        </p:blipFill>
        <p:spPr>
          <a:xfrm>
            <a:off x="5616000" y="6795360"/>
            <a:ext cx="3527640" cy="220428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330" dur="indefinite" restart="never" nodeType="tmRoot">
          <p:childTnLst>
            <p:seq>
              <p:cTn id="331" dur="indefinite" nodeType="mainSeq">
                <p:childTnLst>
                  <p:par>
                    <p:cTn id="332" fill="hold">
                      <p:stCondLst>
                        <p:cond delay="0"/>
                      </p:stCondLst>
                      <p:childTnLst>
                        <p:par>
                          <p:cTn id="333" fill="hold">
                            <p:stCondLst>
                              <p:cond delay="0"/>
                            </p:stCondLst>
                            <p:childTnLst>
                              <p:par>
                                <p:cTn id="334" nodeType="withEffect" fill="hold" presetClass="entr" presetID="10">
                                  <p:stCondLst>
                                    <p:cond delay="0"/>
                                  </p:stCondLst>
                                  <p:childTnLst>
                                    <p:set>
                                      <p:cBhvr>
                                        <p:cTn id="335" dur="1" fill="hold">
                                          <p:stCondLst>
                                            <p:cond delay="0"/>
                                          </p:stCondLst>
                                        </p:cTn>
                                        <p:tgtEl>
                                          <p:spTgt spid="130"/>
                                        </p:tgtEl>
                                        <p:attrNameLst>
                                          <p:attrName>style.visibility</p:attrName>
                                        </p:attrNameLst>
                                      </p:cBhvr>
                                      <p:to>
                                        <p:strVal val="visible"/>
                                      </p:to>
                                    </p:set>
                                    <p:animEffect filter="fade" transition="in">
                                      <p:cBhvr additive="repl">
                                        <p:cTn id="336" dur="1200"/>
                                        <p:tgtEl>
                                          <p:spTgt spid="130"/>
                                        </p:tgtEl>
                                      </p:cBhvr>
                                    </p:animEffect>
                                  </p:childTnLst>
                                </p:cTn>
                              </p:par>
                              <p:par>
                                <p:cTn id="337" nodeType="withEffect" fill="hold" presetClass="path" presetID="64">
                                  <p:stCondLst>
                                    <p:cond delay="0"/>
                                  </p:stCondLst>
                                  <p:childTnLst>
                                    <p:animMotion origin="layout" path="M 0 0.074074075 L 0 0 E">
                                      <p:cBhvr>
                                        <p:cTn id="338" dur="1200" fill="hold"/>
                                        <p:tgtEl>
                                          <p:spTgt spid="130"/>
                                        </p:tgtEl>
                                        <p:attrNameLst>
                                          <p:attrName>ppt_x</p:attrName>
                                          <p:attrName>ppt_y</p:attrName>
                                        </p:attrNameLst>
                                      </p:cBhvr>
                                    </p:animMotion>
                                  </p:childTnLst>
                                </p:cTn>
                              </p:par>
                              <p:par>
                                <p:cTn id="339" nodeType="withEffect" fill="hold" presetClass="entr" presetID="10">
                                  <p:stCondLst>
                                    <p:cond delay="0"/>
                                  </p:stCondLst>
                                  <p:childTnLst>
                                    <p:set>
                                      <p:cBhvr>
                                        <p:cTn id="340" dur="1" fill="hold">
                                          <p:stCondLst>
                                            <p:cond delay="0"/>
                                          </p:stCondLst>
                                        </p:cTn>
                                        <p:tgtEl>
                                          <p:spTgt spid="131"/>
                                        </p:tgtEl>
                                        <p:attrNameLst>
                                          <p:attrName>style.visibility</p:attrName>
                                        </p:attrNameLst>
                                      </p:cBhvr>
                                      <p:to>
                                        <p:strVal val="visible"/>
                                      </p:to>
                                    </p:set>
                                    <p:animEffect filter="fade" transition="in">
                                      <p:cBhvr additive="repl">
                                        <p:cTn id="341" dur="1200"/>
                                        <p:tgtEl>
                                          <p:spTgt spid="131"/>
                                        </p:tgtEl>
                                      </p:cBhvr>
                                    </p:animEffect>
                                  </p:childTnLst>
                                </p:cTn>
                              </p:par>
                              <p:par>
                                <p:cTn id="342" nodeType="withEffect" fill="hold" presetClass="path" presetID="64">
                                  <p:stCondLst>
                                    <p:cond delay="0"/>
                                  </p:stCondLst>
                                  <p:childTnLst>
                                    <p:animMotion origin="layout" path="M 1.3033549E-006 0.074074075 L 1.3033549E-006 0 E">
                                      <p:cBhvr>
                                        <p:cTn id="343" dur="1200" fill="hold"/>
                                        <p:tgtEl>
                                          <p:spTgt spid="131"/>
                                        </p:tgtEl>
                                        <p:attrNameLst>
                                          <p:attrName>ppt_x</p:attrName>
                                          <p:attrName>ppt_y</p:attrName>
                                        </p:attrNameLst>
                                      </p:cBhvr>
                                    </p:animMotion>
                                  </p:childTnLst>
                                </p:cTn>
                              </p:par>
                              <p:par>
                                <p:cTn id="344" nodeType="withEffect" fill="hold" presetClass="entr" presetID="10">
                                  <p:stCondLst>
                                    <p:cond delay="0"/>
                                  </p:stCondLst>
                                  <p:childTnLst>
                                    <p:set>
                                      <p:cBhvr>
                                        <p:cTn id="345" dur="1" fill="hold">
                                          <p:stCondLst>
                                            <p:cond delay="0"/>
                                          </p:stCondLst>
                                        </p:cTn>
                                        <p:tgtEl>
                                          <p:spTgt spid="132"/>
                                        </p:tgtEl>
                                        <p:attrNameLst>
                                          <p:attrName>style.visibility</p:attrName>
                                        </p:attrNameLst>
                                      </p:cBhvr>
                                      <p:to>
                                        <p:strVal val="visible"/>
                                      </p:to>
                                    </p:set>
                                    <p:animEffect filter="fade" transition="in">
                                      <p:cBhvr additive="repl">
                                        <p:cTn id="346" dur="1200"/>
                                        <p:tgtEl>
                                          <p:spTgt spid="132"/>
                                        </p:tgtEl>
                                      </p:cBhvr>
                                    </p:animEffect>
                                  </p:childTnLst>
                                </p:cTn>
                              </p:par>
                              <p:par>
                                <p:cTn id="347" nodeType="withEffect" fill="hold" presetClass="path" presetID="64">
                                  <p:stCondLst>
                                    <p:cond delay="0"/>
                                  </p:stCondLst>
                                  <p:childTnLst>
                                    <p:animMotion origin="layout" path="M 0 0.074074075 L 0 0 E">
                                      <p:cBhvr>
                                        <p:cTn id="348" dur="1200" fill="hold"/>
                                        <p:tgtEl>
                                          <p:spTgt spid="132"/>
                                        </p:tgtEl>
                                        <p:attrNameLst>
                                          <p:attrName>ppt_x</p:attrName>
                                          <p:attrName>ppt_y</p:attrName>
                                        </p:attrNameLst>
                                      </p:cBhvr>
                                    </p:animMotion>
                                  </p:childTnLst>
                                </p:cTn>
                              </p:par>
                              <p:par>
                                <p:cTn id="349" nodeType="withEffect" fill="hold" presetClass="entr" presetID="10">
                                  <p:stCondLst>
                                    <p:cond delay="0"/>
                                  </p:stCondLst>
                                  <p:childTnLst>
                                    <p:set>
                                      <p:cBhvr>
                                        <p:cTn id="350" dur="1" fill="hold">
                                          <p:stCondLst>
                                            <p:cond delay="0"/>
                                          </p:stCondLst>
                                        </p:cTn>
                                        <p:tgtEl>
                                          <p:spTgt spid="133"/>
                                        </p:tgtEl>
                                        <p:attrNameLst>
                                          <p:attrName>style.visibility</p:attrName>
                                        </p:attrNameLst>
                                      </p:cBhvr>
                                      <p:to>
                                        <p:strVal val="visible"/>
                                      </p:to>
                                    </p:set>
                                    <p:animEffect filter="fade" transition="in">
                                      <p:cBhvr additive="repl">
                                        <p:cTn id="351" dur="1200"/>
                                        <p:tgtEl>
                                          <p:spTgt spid="133"/>
                                        </p:tgtEl>
                                      </p:cBhvr>
                                    </p:animEffect>
                                  </p:childTnLst>
                                </p:cTn>
                              </p:par>
                              <p:par>
                                <p:cTn id="352" nodeType="withEffect" fill="hold" presetClass="path" presetID="64">
                                  <p:stCondLst>
                                    <p:cond delay="0"/>
                                  </p:stCondLst>
                                  <p:childTnLst>
                                    <p:animMotion origin="layout" path="M -1.9550323E-006 0.074074075 L -1.9550323E-006 0 E">
                                      <p:cBhvr>
                                        <p:cTn id="353" dur="1200" fill="hold"/>
                                        <p:tgtEl>
                                          <p:spTgt spid="133"/>
                                        </p:tgtEl>
                                        <p:attrNameLst>
                                          <p:attrName>ppt_x</p:attrName>
                                          <p:attrName>ppt_y</p:attrName>
                                        </p:attrNameLst>
                                      </p:cBhvr>
                                    </p:animMotion>
                                  </p:childTnLst>
                                </p:cTn>
                              </p:par>
                              <p:par>
                                <p:cTn id="354" nodeType="withEffect" fill="hold" presetClass="entr" presetID="10">
                                  <p:stCondLst>
                                    <p:cond delay="1000"/>
                                  </p:stCondLst>
                                  <p:childTnLst>
                                    <p:set>
                                      <p:cBhvr>
                                        <p:cTn id="355" dur="1" fill="hold">
                                          <p:stCondLst>
                                            <p:cond delay="0"/>
                                          </p:stCondLst>
                                        </p:cTn>
                                        <p:tgtEl>
                                          <p:spTgt spid="134"/>
                                        </p:tgtEl>
                                        <p:attrNameLst>
                                          <p:attrName>style.visibility</p:attrName>
                                        </p:attrNameLst>
                                      </p:cBhvr>
                                      <p:to>
                                        <p:strVal val="visible"/>
                                      </p:to>
                                    </p:set>
                                    <p:animEffect filter="fade" transition="in">
                                      <p:cBhvr additive="repl">
                                        <p:cTn id="356" dur="1000"/>
                                        <p:tgtEl>
                                          <p:spTgt spid="134"/>
                                        </p:tgtEl>
                                      </p:cBhvr>
                                    </p:animEffect>
                                  </p:childTnLst>
                                </p:cTn>
                              </p:par>
                              <p:par>
                                <p:cTn id="357" nodeType="withEffect" fill="hold" presetClass="path" presetID="64">
                                  <p:stCondLst>
                                    <p:cond delay="1000"/>
                                  </p:stCondLst>
                                  <p:childTnLst>
                                    <p:animMotion origin="layout" path="M 0 0.04629282 L 0 -3.475613E-006 E">
                                      <p:cBhvr>
                                        <p:cTn id="358" dur="1000" fill="hold"/>
                                        <p:tgtEl>
                                          <p:spTgt spid="134"/>
                                        </p:tgtEl>
                                        <p:attrNameLst>
                                          <p:attrName>ppt_x</p:attrName>
                                          <p:attrName>ppt_y</p:attrName>
                                        </p:attrNameLst>
                                      </p:cBhvr>
                                    </p:animMotion>
                                  </p:childTnLst>
                                </p:cTn>
                              </p:par>
                              <p:par>
                                <p:cTn id="359" nodeType="withEffect" fill="hold" presetClass="entr" presetID="10">
                                  <p:stCondLst>
                                    <p:cond delay="1000"/>
                                  </p:stCondLst>
                                  <p:childTnLst>
                                    <p:set>
                                      <p:cBhvr>
                                        <p:cTn id="360" dur="1" fill="hold">
                                          <p:stCondLst>
                                            <p:cond delay="0"/>
                                          </p:stCondLst>
                                        </p:cTn>
                                        <p:tgtEl>
                                          <p:spTgt spid="135"/>
                                        </p:tgtEl>
                                        <p:attrNameLst>
                                          <p:attrName>style.visibility</p:attrName>
                                        </p:attrNameLst>
                                      </p:cBhvr>
                                      <p:to>
                                        <p:strVal val="visible"/>
                                      </p:to>
                                    </p:set>
                                    <p:animEffect filter="fade" transition="in">
                                      <p:cBhvr additive="repl">
                                        <p:cTn id="361" dur="1000"/>
                                        <p:tgtEl>
                                          <p:spTgt spid="135"/>
                                        </p:tgtEl>
                                      </p:cBhvr>
                                    </p:animEffect>
                                  </p:childTnLst>
                                </p:cTn>
                              </p:par>
                              <p:par>
                                <p:cTn id="362" nodeType="withEffect" fill="hold" presetClass="path" presetID="64">
                                  <p:stCondLst>
                                    <p:cond delay="1000"/>
                                  </p:stCondLst>
                                  <p:childTnLst>
                                    <p:animMotion origin="layout" path="M 0 0.04629977 L 0 3.475613E-006 E">
                                      <p:cBhvr>
                                        <p:cTn id="363" dur="1000" fill="hold"/>
                                        <p:tgtEl>
                                          <p:spTgt spid="135"/>
                                        </p:tgtEl>
                                        <p:attrNameLst>
                                          <p:attrName>ppt_x</p:attrName>
                                          <p:attrName>ppt_y</p:attrName>
                                        </p:attrNameLst>
                                      </p:cBhvr>
                                    </p:animMotion>
                                  </p:childTnLst>
                                </p:cTn>
                              </p:par>
                              <p:par>
                                <p:cTn id="364" nodeType="withEffect" fill="hold" presetClass="entr" presetID="10">
                                  <p:stCondLst>
                                    <p:cond delay="1000"/>
                                  </p:stCondLst>
                                  <p:childTnLst>
                                    <p:set>
                                      <p:cBhvr>
                                        <p:cTn id="365" dur="1" fill="hold">
                                          <p:stCondLst>
                                            <p:cond delay="0"/>
                                          </p:stCondLst>
                                        </p:cTn>
                                        <p:tgtEl>
                                          <p:spTgt spid="136"/>
                                        </p:tgtEl>
                                        <p:attrNameLst>
                                          <p:attrName>style.visibility</p:attrName>
                                        </p:attrNameLst>
                                      </p:cBhvr>
                                      <p:to>
                                        <p:strVal val="visible"/>
                                      </p:to>
                                    </p:set>
                                    <p:animEffect filter="fade" transition="in">
                                      <p:cBhvr additive="repl">
                                        <p:cTn id="366" dur="1000"/>
                                        <p:tgtEl>
                                          <p:spTgt spid="136"/>
                                        </p:tgtEl>
                                      </p:cBhvr>
                                    </p:animEffect>
                                  </p:childTnLst>
                                </p:cTn>
                              </p:par>
                              <p:par>
                                <p:cTn id="367" nodeType="withEffect" fill="hold" presetClass="path" presetID="64">
                                  <p:stCondLst>
                                    <p:cond delay="1000"/>
                                  </p:stCondLst>
                                  <p:childTnLst>
                                    <p:animMotion origin="layout" path="M 0 0.046295136 L 0 -1.1585377E-006 E">
                                      <p:cBhvr>
                                        <p:cTn id="368" dur="1000" fill="hold"/>
                                        <p:tgtEl>
                                          <p:spTgt spid="136"/>
                                        </p:tgtEl>
                                        <p:attrNameLst>
                                          <p:attrName>ppt_x</p:attrName>
                                          <p:attrName>ppt_y</p:attrName>
                                        </p:attrNameLst>
                                      </p:cBhvr>
                                    </p:animMotion>
                                  </p:childTnLst>
                                </p:cTn>
                              </p:par>
                              <p:par>
                                <p:cTn id="369" nodeType="withEffect" fill="hold" presetClass="entr" presetID="10">
                                  <p:stCondLst>
                                    <p:cond delay="1000"/>
                                  </p:stCondLst>
                                  <p:childTnLst>
                                    <p:set>
                                      <p:cBhvr>
                                        <p:cTn id="370" dur="1" fill="hold">
                                          <p:stCondLst>
                                            <p:cond delay="0"/>
                                          </p:stCondLst>
                                        </p:cTn>
                                        <p:tgtEl>
                                          <p:spTgt spid="137"/>
                                        </p:tgtEl>
                                        <p:attrNameLst>
                                          <p:attrName>style.visibility</p:attrName>
                                        </p:attrNameLst>
                                      </p:cBhvr>
                                      <p:to>
                                        <p:strVal val="visible"/>
                                      </p:to>
                                    </p:set>
                                    <p:animEffect filter="fade" transition="in">
                                      <p:cBhvr additive="repl">
                                        <p:cTn id="371" dur="1000"/>
                                        <p:tgtEl>
                                          <p:spTgt spid="137"/>
                                        </p:tgtEl>
                                      </p:cBhvr>
                                    </p:animEffect>
                                  </p:childTnLst>
                                </p:cTn>
                              </p:par>
                              <p:par>
                                <p:cTn id="372" nodeType="withEffect" fill="hold" presetClass="path" presetID="64">
                                  <p:stCondLst>
                                    <p:cond delay="1000"/>
                                  </p:stCondLst>
                                  <p:childTnLst>
                                    <p:animMotion origin="layout" path="M -1.9550323E-006 0.046298612 L -1.9550323E-006 2.3170753E-006 E">
                                      <p:cBhvr>
                                        <p:cTn id="373" dur="1000" fill="hold"/>
                                        <p:tgtEl>
                                          <p:spTgt spid="137"/>
                                        </p:tgtEl>
                                        <p:attrNameLst>
                                          <p:attrName>ppt_x</p:attrName>
                                          <p:attrName>ppt_y</p:attrName>
                                        </p:attrNameLst>
                                      </p:cBhvr>
                                    </p:animMotion>
                                  </p:childTnLst>
                                </p:cTn>
                              </p:par>
                              <p:par>
                                <p:cTn id="374" nodeType="withEffect" fill="hold" presetClass="entr" presetID="10">
                                  <p:stCondLst>
                                    <p:cond delay="1140"/>
                                  </p:stCondLst>
                                  <p:childTnLst>
                                    <p:set>
                                      <p:cBhvr>
                                        <p:cTn id="375" dur="1" fill="hold">
                                          <p:stCondLst>
                                            <p:cond delay="0"/>
                                          </p:stCondLst>
                                        </p:cTn>
                                        <p:tgtEl>
                                          <p:spTgt spid="138"/>
                                        </p:tgtEl>
                                        <p:attrNameLst>
                                          <p:attrName>style.visibility</p:attrName>
                                        </p:attrNameLst>
                                      </p:cBhvr>
                                      <p:to>
                                        <p:strVal val="visible"/>
                                      </p:to>
                                    </p:set>
                                    <p:animEffect filter="fade" transition="in">
                                      <p:cBhvr additive="repl">
                                        <p:cTn id="376" dur="1000"/>
                                        <p:tgtEl>
                                          <p:spTgt spid="138"/>
                                        </p:tgtEl>
                                      </p:cBhvr>
                                    </p:animEffect>
                                  </p:childTnLst>
                                </p:cTn>
                              </p:par>
                              <p:par>
                                <p:cTn id="377" nodeType="withEffect" fill="hold" presetClass="path" presetID="64">
                                  <p:stCondLst>
                                    <p:cond delay="1140"/>
                                  </p:stCondLst>
                                  <p:childTnLst>
                                    <p:animMotion origin="layout" path="M 0 0.04629282 L 0 -3.475613E-006 E">
                                      <p:cBhvr>
                                        <p:cTn id="378" dur="1000" fill="hold"/>
                                        <p:tgtEl>
                                          <p:spTgt spid="138"/>
                                        </p:tgtEl>
                                        <p:attrNameLst>
                                          <p:attrName>ppt_x</p:attrName>
                                          <p:attrName>ppt_y</p:attrName>
                                        </p:attrNameLst>
                                      </p:cBhvr>
                                    </p:animMotion>
                                  </p:childTnLst>
                                </p:cTn>
                              </p:par>
                              <p:par>
                                <p:cTn id="379" nodeType="withEffect" fill="hold" presetClass="entr" presetID="10">
                                  <p:stCondLst>
                                    <p:cond delay="1140"/>
                                  </p:stCondLst>
                                  <p:childTnLst>
                                    <p:set>
                                      <p:cBhvr>
                                        <p:cTn id="380" dur="1" fill="hold">
                                          <p:stCondLst>
                                            <p:cond delay="0"/>
                                          </p:stCondLst>
                                        </p:cTn>
                                        <p:tgtEl>
                                          <p:spTgt spid="139"/>
                                        </p:tgtEl>
                                        <p:attrNameLst>
                                          <p:attrName>style.visibility</p:attrName>
                                        </p:attrNameLst>
                                      </p:cBhvr>
                                      <p:to>
                                        <p:strVal val="visible"/>
                                      </p:to>
                                    </p:set>
                                    <p:animEffect filter="fade" transition="in">
                                      <p:cBhvr additive="repl">
                                        <p:cTn id="381" dur="1000"/>
                                        <p:tgtEl>
                                          <p:spTgt spid="139"/>
                                        </p:tgtEl>
                                      </p:cBhvr>
                                    </p:animEffect>
                                  </p:childTnLst>
                                </p:cTn>
                              </p:par>
                              <p:par>
                                <p:cTn id="382" nodeType="withEffect" fill="hold" presetClass="path" presetID="64">
                                  <p:stCondLst>
                                    <p:cond delay="1140"/>
                                  </p:stCondLst>
                                  <p:childTnLst>
                                    <p:animMotion origin="layout" path="M 0 0.04629977 L 0 3.475613E-006 E">
                                      <p:cBhvr>
                                        <p:cTn id="383" dur="1000" fill="hold"/>
                                        <p:tgtEl>
                                          <p:spTgt spid="139"/>
                                        </p:tgtEl>
                                        <p:attrNameLst>
                                          <p:attrName>ppt_x</p:attrName>
                                          <p:attrName>ppt_y</p:attrName>
                                        </p:attrNameLst>
                                      </p:cBhvr>
                                    </p:animMotion>
                                  </p:childTnLst>
                                </p:cTn>
                              </p:par>
                              <p:par>
                                <p:cTn id="384" nodeType="withEffect" fill="hold" presetClass="entr" presetID="10">
                                  <p:stCondLst>
                                    <p:cond delay="1140"/>
                                  </p:stCondLst>
                                  <p:childTnLst>
                                    <p:set>
                                      <p:cBhvr>
                                        <p:cTn id="385" dur="1" fill="hold">
                                          <p:stCondLst>
                                            <p:cond delay="0"/>
                                          </p:stCondLst>
                                        </p:cTn>
                                        <p:tgtEl>
                                          <p:spTgt spid="140"/>
                                        </p:tgtEl>
                                        <p:attrNameLst>
                                          <p:attrName>style.visibility</p:attrName>
                                        </p:attrNameLst>
                                      </p:cBhvr>
                                      <p:to>
                                        <p:strVal val="visible"/>
                                      </p:to>
                                    </p:set>
                                    <p:animEffect filter="fade" transition="in">
                                      <p:cBhvr additive="repl">
                                        <p:cTn id="386" dur="1000"/>
                                        <p:tgtEl>
                                          <p:spTgt spid="140"/>
                                        </p:tgtEl>
                                      </p:cBhvr>
                                    </p:animEffect>
                                  </p:childTnLst>
                                </p:cTn>
                              </p:par>
                              <p:par>
                                <p:cTn id="387" nodeType="withEffect" fill="hold" presetClass="path" presetID="64">
                                  <p:stCondLst>
                                    <p:cond delay="1140"/>
                                  </p:stCondLst>
                                  <p:childTnLst>
                                    <p:animMotion origin="layout" path="M -1.9391377E-006 0.046298612 L -1.9391377E-006 2.3170753E-006 E">
                                      <p:cBhvr>
                                        <p:cTn id="388" dur="1000" fill="hold"/>
                                        <p:tgtEl>
                                          <p:spTgt spid="140"/>
                                        </p:tgtEl>
                                        <p:attrNameLst>
                                          <p:attrName>ppt_x</p:attrName>
                                          <p:attrName>ppt_y</p:attrName>
                                        </p:attrNameLst>
                                      </p:cBhvr>
                                    </p:animMotion>
                                  </p:childTnLst>
                                </p:cTn>
                              </p:par>
                              <p:par>
                                <p:cTn id="389" nodeType="withEffect" fill="hold" presetClass="entr" presetID="10">
                                  <p:stCondLst>
                                    <p:cond delay="1280"/>
                                  </p:stCondLst>
                                  <p:childTnLst>
                                    <p:set>
                                      <p:cBhvr>
                                        <p:cTn id="390" dur="1" fill="hold">
                                          <p:stCondLst>
                                            <p:cond delay="0"/>
                                          </p:stCondLst>
                                        </p:cTn>
                                        <p:tgtEl>
                                          <p:spTgt spid="142"/>
                                        </p:tgtEl>
                                        <p:attrNameLst>
                                          <p:attrName>style.visibility</p:attrName>
                                        </p:attrNameLst>
                                      </p:cBhvr>
                                      <p:to>
                                        <p:strVal val="visible"/>
                                      </p:to>
                                    </p:set>
                                    <p:animEffect filter="fade" transition="in">
                                      <p:cBhvr additive="repl">
                                        <p:cTn id="391" dur="1000"/>
                                        <p:tgtEl>
                                          <p:spTgt spid="142"/>
                                        </p:tgtEl>
                                      </p:cBhvr>
                                    </p:animEffect>
                                  </p:childTnLst>
                                </p:cTn>
                              </p:par>
                              <p:par>
                                <p:cTn id="392" nodeType="withEffect" fill="hold" presetClass="path" presetID="64">
                                  <p:stCondLst>
                                    <p:cond delay="1280"/>
                                  </p:stCondLst>
                                  <p:childTnLst>
                                    <p:animMotion origin="layout" path="M 0 0.04629166 L 0 -4.6341506E-006 E">
                                      <p:cBhvr>
                                        <p:cTn id="393" dur="1000" fill="hold"/>
                                        <p:tgtEl>
                                          <p:spTgt spid="142"/>
                                        </p:tgtEl>
                                        <p:attrNameLst>
                                          <p:attrName>ppt_x</p:attrName>
                                          <p:attrName>ppt_y</p:attrName>
                                        </p:attrNameLst>
                                      </p:cBhvr>
                                    </p:animMotion>
                                  </p:childTnLst>
                                </p:cTn>
                              </p:par>
                              <p:par>
                                <p:cTn id="394" nodeType="withEffect" fill="hold" presetClass="entr" presetID="10">
                                  <p:stCondLst>
                                    <p:cond delay="1280"/>
                                  </p:stCondLst>
                                  <p:childTnLst>
                                    <p:set>
                                      <p:cBhvr>
                                        <p:cTn id="395" dur="1" fill="hold">
                                          <p:stCondLst>
                                            <p:cond delay="0"/>
                                          </p:stCondLst>
                                        </p:cTn>
                                        <p:tgtEl>
                                          <p:spTgt spid="143"/>
                                        </p:tgtEl>
                                        <p:attrNameLst>
                                          <p:attrName>style.visibility</p:attrName>
                                        </p:attrNameLst>
                                      </p:cBhvr>
                                      <p:to>
                                        <p:strVal val="visible"/>
                                      </p:to>
                                    </p:set>
                                    <p:animEffect filter="fade" transition="in">
                                      <p:cBhvr additive="repl">
                                        <p:cTn id="396" dur="1000"/>
                                        <p:tgtEl>
                                          <p:spTgt spid="143"/>
                                        </p:tgtEl>
                                      </p:cBhvr>
                                    </p:animEffect>
                                  </p:childTnLst>
                                </p:cTn>
                              </p:par>
                              <p:par>
                                <p:cTn id="397" nodeType="withEffect" fill="hold" presetClass="path" presetID="64">
                                  <p:stCondLst>
                                    <p:cond delay="1280"/>
                                  </p:stCondLst>
                                  <p:childTnLst>
                                    <p:animMotion origin="layout" path="M 0 0.046296295 L 0 0 E">
                                      <p:cBhvr>
                                        <p:cTn id="398" dur="1000" fill="hold"/>
                                        <p:tgtEl>
                                          <p:spTgt spid="143"/>
                                        </p:tgtEl>
                                        <p:attrNameLst>
                                          <p:attrName>ppt_x</p:attrName>
                                          <p:attrName>ppt_y</p:attrName>
                                        </p:attrNameLst>
                                      </p:cBhvr>
                                    </p:animMotion>
                                  </p:childTnLst>
                                </p:cTn>
                              </p:par>
                              <p:par>
                                <p:cTn id="399" nodeType="withEffect" fill="hold" presetClass="entr" presetID="10">
                                  <p:stCondLst>
                                    <p:cond delay="1280"/>
                                  </p:stCondLst>
                                  <p:childTnLst>
                                    <p:set>
                                      <p:cBhvr>
                                        <p:cTn id="400" dur="1" fill="hold">
                                          <p:stCondLst>
                                            <p:cond delay="0"/>
                                          </p:stCondLst>
                                        </p:cTn>
                                        <p:tgtEl>
                                          <p:spTgt spid="144"/>
                                        </p:tgtEl>
                                        <p:attrNameLst>
                                          <p:attrName>style.visibility</p:attrName>
                                        </p:attrNameLst>
                                      </p:cBhvr>
                                      <p:to>
                                        <p:strVal val="visible"/>
                                      </p:to>
                                    </p:set>
                                    <p:animEffect filter="fade" transition="in">
                                      <p:cBhvr additive="repl">
                                        <p:cTn id="401" dur="1000"/>
                                        <p:tgtEl>
                                          <p:spTgt spid="144"/>
                                        </p:tgtEl>
                                      </p:cBhvr>
                                    </p:animEffect>
                                  </p:childTnLst>
                                </p:cTn>
                              </p:par>
                              <p:par>
                                <p:cTn id="402" nodeType="withEffect" fill="hold" presetClass="path" presetID="64">
                                  <p:stCondLst>
                                    <p:cond delay="1280"/>
                                  </p:stCondLst>
                                  <p:childTnLst>
                                    <p:animMotion origin="layout" path="M -1.9550323E-006 0.046299744 L -1.9550323E-006 3.447356E-006 E">
                                      <p:cBhvr>
                                        <p:cTn id="403" dur="1000" fill="hold"/>
                                        <p:tgtEl>
                                          <p:spTgt spid="144"/>
                                        </p:tgtEl>
                                        <p:attrNameLst>
                                          <p:attrName>ppt_x</p:attrName>
                                          <p:attrName>ppt_y</p:attrName>
                                        </p:attrNameLst>
                                      </p:cBhvr>
                                    </p:animMotion>
                                  </p:childTnLst>
                                </p:cTn>
                              </p:par>
                              <p:par>
                                <p:cTn id="404" nodeType="withEffect" fill="hold" presetClass="entr" presetID="10">
                                  <p:stCondLst>
                                    <p:cond delay="1420"/>
                                  </p:stCondLst>
                                  <p:childTnLst>
                                    <p:set>
                                      <p:cBhvr>
                                        <p:cTn id="405" dur="1" fill="hold">
                                          <p:stCondLst>
                                            <p:cond delay="0"/>
                                          </p:stCondLst>
                                        </p:cTn>
                                        <p:tgtEl>
                                          <p:spTgt spid="145"/>
                                        </p:tgtEl>
                                        <p:attrNameLst>
                                          <p:attrName>style.visibility</p:attrName>
                                        </p:attrNameLst>
                                      </p:cBhvr>
                                      <p:to>
                                        <p:strVal val="visible"/>
                                      </p:to>
                                    </p:set>
                                    <p:animEffect filter="fade" transition="in">
                                      <p:cBhvr additive="repl">
                                        <p:cTn id="406" dur="1000"/>
                                        <p:tgtEl>
                                          <p:spTgt spid="145"/>
                                        </p:tgtEl>
                                      </p:cBhvr>
                                    </p:animEffect>
                                  </p:childTnLst>
                                </p:cTn>
                              </p:par>
                              <p:par>
                                <p:cTn id="407" nodeType="withEffect" fill="hold" presetClass="path" presetID="64">
                                  <p:stCondLst>
                                    <p:cond delay="1420"/>
                                  </p:stCondLst>
                                  <p:childTnLst>
                                    <p:animMotion origin="layout" path="M 0 0.046293978 L 0 -2.3170753E-006 E">
                                      <p:cBhvr>
                                        <p:cTn id="408" dur="1000" fill="hold"/>
                                        <p:tgtEl>
                                          <p:spTgt spid="145"/>
                                        </p:tgtEl>
                                        <p:attrNameLst>
                                          <p:attrName>ppt_x</p:attrName>
                                          <p:attrName>ppt_y</p:attrName>
                                        </p:attrNameLst>
                                      </p:cBhvr>
                                    </p:animMotion>
                                  </p:childTnLst>
                                </p:cTn>
                              </p:par>
                              <p:par>
                                <p:cTn id="409" nodeType="withEffect" fill="hold" presetClass="entr" presetID="10">
                                  <p:stCondLst>
                                    <p:cond delay="1420"/>
                                  </p:stCondLst>
                                  <p:childTnLst>
                                    <p:set>
                                      <p:cBhvr>
                                        <p:cTn id="410" dur="1" fill="hold">
                                          <p:stCondLst>
                                            <p:cond delay="0"/>
                                          </p:stCondLst>
                                        </p:cTn>
                                        <p:tgtEl>
                                          <p:spTgt spid="146"/>
                                        </p:tgtEl>
                                        <p:attrNameLst>
                                          <p:attrName>style.visibility</p:attrName>
                                        </p:attrNameLst>
                                      </p:cBhvr>
                                      <p:to>
                                        <p:strVal val="visible"/>
                                      </p:to>
                                    </p:set>
                                    <p:animEffect filter="fade" transition="in">
                                      <p:cBhvr additive="repl">
                                        <p:cTn id="411" dur="1000"/>
                                        <p:tgtEl>
                                          <p:spTgt spid="146"/>
                                        </p:tgtEl>
                                      </p:cBhvr>
                                    </p:animEffect>
                                  </p:childTnLst>
                                </p:cTn>
                              </p:par>
                              <p:par>
                                <p:cTn id="412" nodeType="withEffect" fill="hold" presetClass="path" presetID="64">
                                  <p:stCondLst>
                                    <p:cond delay="1420"/>
                                  </p:stCondLst>
                                  <p:childTnLst>
                                    <p:animMotion origin="layout" path="M 0 0.04629166 L 0 -4.6341506E-006 E">
                                      <p:cBhvr>
                                        <p:cTn id="413" dur="1000" fill="hold"/>
                                        <p:tgtEl>
                                          <p:spTgt spid="146"/>
                                        </p:tgtEl>
                                        <p:attrNameLst>
                                          <p:attrName>ppt_x</p:attrName>
                                          <p:attrName>ppt_y</p:attrName>
                                        </p:attrNameLst>
                                      </p:cBhvr>
                                    </p:animMotion>
                                  </p:childTnLst>
                                </p:cTn>
                              </p:par>
                              <p:par>
                                <p:cTn id="414" nodeType="withEffect" fill="hold" presetClass="entr" presetID="10">
                                  <p:stCondLst>
                                    <p:cond delay="1420"/>
                                  </p:stCondLst>
                                  <p:childTnLst>
                                    <p:set>
                                      <p:cBhvr>
                                        <p:cTn id="415" dur="1" fill="hold">
                                          <p:stCondLst>
                                            <p:cond delay="0"/>
                                          </p:stCondLst>
                                        </p:cTn>
                                        <p:tgtEl>
                                          <p:spTgt spid="147"/>
                                        </p:tgtEl>
                                        <p:attrNameLst>
                                          <p:attrName>style.visibility</p:attrName>
                                        </p:attrNameLst>
                                      </p:cBhvr>
                                      <p:to>
                                        <p:strVal val="visible"/>
                                      </p:to>
                                    </p:set>
                                    <p:animEffect filter="fade" transition="in">
                                      <p:cBhvr additive="repl">
                                        <p:cTn id="416" dur="1000"/>
                                        <p:tgtEl>
                                          <p:spTgt spid="147"/>
                                        </p:tgtEl>
                                      </p:cBhvr>
                                    </p:animEffect>
                                  </p:childTnLst>
                                </p:cTn>
                              </p:par>
                              <p:par>
                                <p:cTn id="417" nodeType="withEffect" fill="hold" presetClass="path" presetID="64">
                                  <p:stCondLst>
                                    <p:cond delay="1420"/>
                                  </p:stCondLst>
                                  <p:childTnLst>
                                    <p:animMotion origin="layout" path="M 0 0.046296295 L 0 0 E">
                                      <p:cBhvr>
                                        <p:cTn id="418" dur="1000" fill="hold"/>
                                        <p:tgtEl>
                                          <p:spTgt spid="147"/>
                                        </p:tgtEl>
                                        <p:attrNameLst>
                                          <p:attrName>ppt_x</p:attrName>
                                          <p:attrName>ppt_y</p:attrName>
                                        </p:attrNameLst>
                                      </p:cBhvr>
                                    </p:animMotion>
                                  </p:childTnLst>
                                </p:cTn>
                              </p:par>
                              <p:par>
                                <p:cTn id="419" nodeType="withEffect" fill="hold" presetClass="entr" presetID="10">
                                  <p:stCondLst>
                                    <p:cond delay="1420"/>
                                  </p:stCondLst>
                                  <p:childTnLst>
                                    <p:set>
                                      <p:cBhvr>
                                        <p:cTn id="420" dur="1" fill="hold">
                                          <p:stCondLst>
                                            <p:cond delay="0"/>
                                          </p:stCondLst>
                                        </p:cTn>
                                        <p:tgtEl>
                                          <p:spTgt spid="148"/>
                                        </p:tgtEl>
                                        <p:attrNameLst>
                                          <p:attrName>style.visibility</p:attrName>
                                        </p:attrNameLst>
                                      </p:cBhvr>
                                      <p:to>
                                        <p:strVal val="visible"/>
                                      </p:to>
                                    </p:set>
                                    <p:animEffect filter="fade" transition="in">
                                      <p:cBhvr additive="repl">
                                        <p:cTn id="421" dur="1000"/>
                                        <p:tgtEl>
                                          <p:spTgt spid="148"/>
                                        </p:tgtEl>
                                      </p:cBhvr>
                                    </p:animEffect>
                                  </p:childTnLst>
                                </p:cTn>
                              </p:par>
                              <p:par>
                                <p:cTn id="422" nodeType="withEffect" fill="hold" presetClass="path" presetID="64">
                                  <p:stCondLst>
                                    <p:cond delay="1420"/>
                                  </p:stCondLst>
                                  <p:childTnLst>
                                    <p:animMotion origin="layout" path="M -1.9391377E-006 0.046299744 L -1.9391377E-006 3.447356E-006 E">
                                      <p:cBhvr>
                                        <p:cTn id="423" dur="1000" fill="hold"/>
                                        <p:tgtEl>
                                          <p:spTgt spid="148"/>
                                        </p:tgtEl>
                                        <p:attrNameLst>
                                          <p:attrName>ppt_x</p:attrName>
                                          <p:attrName>ppt_y</p:attrName>
                                        </p:attrNameLst>
                                      </p:cBhvr>
                                    </p:animMotion>
                                  </p:childTnLst>
                                </p:cTn>
                              </p:par>
                              <p:par>
                                <p:cTn id="424" nodeType="withEffect" fill="hold" presetClass="entr" presetID="10">
                                  <p:stCondLst>
                                    <p:cond delay="300"/>
                                  </p:stCondLst>
                                  <p:childTnLst>
                                    <p:set>
                                      <p:cBhvr>
                                        <p:cTn id="425" dur="1" fill="hold">
                                          <p:stCondLst>
                                            <p:cond delay="0"/>
                                          </p:stCondLst>
                                        </p:cTn>
                                        <p:tgtEl>
                                          <p:spTgt spid="149"/>
                                        </p:tgtEl>
                                        <p:attrNameLst>
                                          <p:attrName>style.visibility</p:attrName>
                                        </p:attrNameLst>
                                      </p:cBhvr>
                                      <p:to>
                                        <p:strVal val="visible"/>
                                      </p:to>
                                    </p:set>
                                    <p:animEffect filter="fade" transition="in">
                                      <p:cBhvr additive="repl">
                                        <p:cTn id="426" dur="600"/>
                                        <p:tgtEl>
                                          <p:spTgt spid="149"/>
                                        </p:tgtEl>
                                      </p:cBhvr>
                                    </p:animEffect>
                                  </p:childTnLst>
                                </p:cTn>
                              </p:par>
                              <p:par>
                                <p:cTn id="427" nodeType="withEffect" fill="hold" presetClass="path" presetID="64">
                                  <p:stCondLst>
                                    <p:cond delay="300"/>
                                  </p:stCondLst>
                                  <p:childTnLst>
                                    <p:animMotion origin="layout" path="M 0 0.04629225 L 0 -4.0478176E-006 E">
                                      <p:cBhvr>
                                        <p:cTn id="428" dur="600" fill="hold"/>
                                        <p:tgtEl>
                                          <p:spTgt spid="149"/>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Rect" descr=""/>
          <p:cNvPicPr/>
          <p:nvPr/>
        </p:nvPicPr>
        <p:blipFill>
          <a:blip r:embed="rId1"/>
          <a:stretch/>
        </p:blipFill>
        <p:spPr>
          <a:xfrm>
            <a:off x="3840480" y="2406960"/>
            <a:ext cx="10605960" cy="5965560"/>
          </a:xfrm>
          <a:prstGeom prst="rect">
            <a:avLst/>
          </a:prstGeom>
          <a:ln>
            <a:noFill/>
          </a:ln>
        </p:spPr>
      </p:pic>
      <p:pic>
        <p:nvPicPr>
          <p:cNvPr id="163" name="Rect" descr=""/>
          <p:cNvPicPr/>
          <p:nvPr/>
        </p:nvPicPr>
        <p:blipFill>
          <a:blip r:embed="rId2"/>
          <a:stretch/>
        </p:blipFill>
        <p:spPr>
          <a:xfrm>
            <a:off x="792000" y="45360"/>
            <a:ext cx="5714280" cy="5714280"/>
          </a:xfrm>
          <a:prstGeom prst="rect">
            <a:avLst/>
          </a:prstGeom>
          <a:ln>
            <a:noFill/>
          </a:ln>
        </p:spPr>
      </p:pic>
      <p:pic>
        <p:nvPicPr>
          <p:cNvPr id="164" name="Rect" descr=""/>
          <p:cNvPicPr/>
          <p:nvPr/>
        </p:nvPicPr>
        <p:blipFill>
          <a:blip r:embed="rId3"/>
          <a:stretch/>
        </p:blipFill>
        <p:spPr>
          <a:xfrm>
            <a:off x="8046720" y="0"/>
            <a:ext cx="10238760" cy="10286280"/>
          </a:xfrm>
          <a:prstGeom prst="rect">
            <a:avLst/>
          </a:prstGeom>
          <a:ln>
            <a:noFill/>
          </a:ln>
        </p:spPr>
      </p:pic>
      <p:pic>
        <p:nvPicPr>
          <p:cNvPr id="165" name="layoutShapeInnerChild7" descr=""/>
          <p:cNvPicPr/>
          <p:nvPr/>
        </p:nvPicPr>
        <p:blipFill>
          <a:blip r:embed="rId4"/>
          <a:stretch/>
        </p:blipFill>
        <p:spPr>
          <a:xfrm>
            <a:off x="15963840" y="5448240"/>
            <a:ext cx="2323440" cy="4834080"/>
          </a:xfrm>
          <a:prstGeom prst="rect">
            <a:avLst/>
          </a:prstGeom>
          <a:ln>
            <a:noFill/>
          </a:ln>
        </p:spPr>
      </p:pic>
      <p:pic>
        <p:nvPicPr>
          <p:cNvPr id="166" name="layoutShapeInnerChild9" descr=""/>
          <p:cNvPicPr/>
          <p:nvPr/>
        </p:nvPicPr>
        <p:blipFill>
          <a:blip r:embed="rId5"/>
          <a:stretch/>
        </p:blipFill>
        <p:spPr>
          <a:xfrm>
            <a:off x="0" y="514440"/>
            <a:ext cx="1946520" cy="5142960"/>
          </a:xfrm>
          <a:prstGeom prst="rect">
            <a:avLst/>
          </a:prstGeom>
          <a:ln>
            <a:noFill/>
          </a:ln>
        </p:spPr>
      </p:pic>
      <p:pic>
        <p:nvPicPr>
          <p:cNvPr id="167" name="Rect" descr=""/>
          <p:cNvPicPr/>
          <p:nvPr/>
        </p:nvPicPr>
        <p:blipFill>
          <a:blip r:embed="rId6"/>
          <a:stretch/>
        </p:blipFill>
        <p:spPr>
          <a:xfrm>
            <a:off x="5428080" y="3771720"/>
            <a:ext cx="1037520" cy="1037520"/>
          </a:xfrm>
          <a:prstGeom prst="rect">
            <a:avLst/>
          </a:prstGeom>
          <a:ln>
            <a:noFill/>
          </a:ln>
        </p:spPr>
      </p:pic>
      <p:pic>
        <p:nvPicPr>
          <p:cNvPr id="168" name="iconNode0" descr=""/>
          <p:cNvPicPr/>
          <p:nvPr/>
        </p:nvPicPr>
        <p:blipFill>
          <a:blip r:embed="rId7"/>
          <a:stretch/>
        </p:blipFill>
        <p:spPr>
          <a:xfrm>
            <a:off x="5686920" y="4030560"/>
            <a:ext cx="517320" cy="517320"/>
          </a:xfrm>
          <a:prstGeom prst="rect">
            <a:avLst/>
          </a:prstGeom>
          <a:ln>
            <a:noFill/>
          </a:ln>
        </p:spPr>
      </p:pic>
      <p:sp>
        <p:nvSpPr>
          <p:cNvPr id="169" name="CustomShape 1"/>
          <p:cNvSpPr/>
          <p:nvPr/>
        </p:nvSpPr>
        <p:spPr>
          <a:xfrm>
            <a:off x="1409760" y="3187080"/>
            <a:ext cx="3761640" cy="320040"/>
          </a:xfrm>
          <a:prstGeom prst="rect">
            <a:avLst/>
          </a:prstGeom>
          <a:noFill/>
          <a:ln>
            <a:noFill/>
          </a:ln>
        </p:spPr>
        <p:style>
          <a:lnRef idx="0"/>
          <a:fillRef idx="0"/>
          <a:effectRef idx="0"/>
          <a:fontRef idx="minor"/>
        </p:style>
        <p:txBody>
          <a:bodyPr lIns="0" rIns="0" tIns="0" bIns="0">
            <a:spAutoFit/>
          </a:bodyPr>
          <a:p>
            <a:pPr>
              <a:lnSpc>
                <a:spcPct val="100000"/>
              </a:lnSpc>
            </a:pPr>
            <a:r>
              <a:rPr b="1" lang="en-IN" sz="2100" spc="-43" strike="noStrike">
                <a:solidFill>
                  <a:srgbClr val="181c24"/>
                </a:solidFill>
                <a:latin typeface="IBM Plex Serif SemiBold"/>
                <a:ea typeface="DejaVu Sans"/>
              </a:rPr>
              <a:t>                                        </a:t>
            </a:r>
            <a:r>
              <a:rPr b="1" lang="en-IN" sz="2100" spc="-43" strike="noStrike">
                <a:solidFill>
                  <a:srgbClr val="181c24"/>
                </a:solidFill>
                <a:latin typeface="IBM Plex Serif SemiBold"/>
                <a:ea typeface="DejaVu Sans"/>
              </a:rPr>
              <a:t>kube-bench</a:t>
            </a:r>
            <a:endParaRPr b="0" lang="en-IN" sz="2100" spc="-1" strike="noStrike">
              <a:latin typeface="Arial"/>
            </a:endParaRPr>
          </a:p>
        </p:txBody>
      </p:sp>
      <p:sp>
        <p:nvSpPr>
          <p:cNvPr id="170" name="CustomShape 2"/>
          <p:cNvSpPr/>
          <p:nvPr/>
        </p:nvSpPr>
        <p:spPr>
          <a:xfrm>
            <a:off x="1409760" y="3655440"/>
            <a:ext cx="3761640" cy="54828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Generates CIS benchmark reports for worker nodes.</a:t>
            </a:r>
            <a:endParaRPr b="0" lang="en-IN" sz="1800" spc="-1" strike="noStrike">
              <a:latin typeface="Arial"/>
            </a:endParaRPr>
          </a:p>
        </p:txBody>
      </p:sp>
      <p:pic>
        <p:nvPicPr>
          <p:cNvPr id="171" name="Rect" descr=""/>
          <p:cNvPicPr/>
          <p:nvPr/>
        </p:nvPicPr>
        <p:blipFill>
          <a:blip r:embed="rId8"/>
          <a:stretch/>
        </p:blipFill>
        <p:spPr>
          <a:xfrm>
            <a:off x="11811600" y="5552640"/>
            <a:ext cx="1037520" cy="1037520"/>
          </a:xfrm>
          <a:prstGeom prst="rect">
            <a:avLst/>
          </a:prstGeom>
          <a:ln>
            <a:noFill/>
          </a:ln>
        </p:spPr>
      </p:pic>
      <p:pic>
        <p:nvPicPr>
          <p:cNvPr id="172" name="iconNode1" descr=""/>
          <p:cNvPicPr/>
          <p:nvPr/>
        </p:nvPicPr>
        <p:blipFill>
          <a:blip r:embed="rId9"/>
          <a:stretch/>
        </p:blipFill>
        <p:spPr>
          <a:xfrm>
            <a:off x="12070800" y="5811840"/>
            <a:ext cx="517320" cy="517320"/>
          </a:xfrm>
          <a:prstGeom prst="rect">
            <a:avLst/>
          </a:prstGeom>
          <a:ln>
            <a:noFill/>
          </a:ln>
        </p:spPr>
      </p:pic>
      <p:sp>
        <p:nvSpPr>
          <p:cNvPr id="173" name="CustomShape 3"/>
          <p:cNvSpPr/>
          <p:nvPr/>
        </p:nvSpPr>
        <p:spPr>
          <a:xfrm>
            <a:off x="13152960" y="4781520"/>
            <a:ext cx="3771360" cy="373320"/>
          </a:xfrm>
          <a:prstGeom prst="rect">
            <a:avLst/>
          </a:prstGeom>
          <a:noFill/>
          <a:ln>
            <a:noFill/>
          </a:ln>
        </p:spPr>
        <p:style>
          <a:lnRef idx="0"/>
          <a:fillRef idx="0"/>
          <a:effectRef idx="0"/>
          <a:fontRef idx="minor"/>
        </p:style>
        <p:txBody>
          <a:bodyPr lIns="0" rIns="0" tIns="0" bIns="0">
            <a:spAutoFit/>
          </a:bodyPr>
          <a:p>
            <a:pPr>
              <a:lnSpc>
                <a:spcPts val="2940"/>
              </a:lnSpc>
            </a:pPr>
            <a:r>
              <a:rPr b="1" lang="en-IN" sz="2100" spc="-43" strike="noStrike">
                <a:solidFill>
                  <a:srgbClr val="181c24"/>
                </a:solidFill>
                <a:latin typeface="IBM Plex Serif SemiBold"/>
                <a:ea typeface="DejaVu Sans"/>
              </a:rPr>
              <a:t>Graphana Dasboards</a:t>
            </a:r>
            <a:endParaRPr b="0" lang="en-IN" sz="2100" spc="-1" strike="noStrike">
              <a:latin typeface="Arial"/>
            </a:endParaRPr>
          </a:p>
        </p:txBody>
      </p:sp>
      <p:sp>
        <p:nvSpPr>
          <p:cNvPr id="174" name="CustomShape 4"/>
          <p:cNvSpPr/>
          <p:nvPr/>
        </p:nvSpPr>
        <p:spPr>
          <a:xfrm>
            <a:off x="13152960" y="5623200"/>
            <a:ext cx="3771360" cy="548280"/>
          </a:xfrm>
          <a:prstGeom prst="rect">
            <a:avLst/>
          </a:prstGeom>
          <a:noFill/>
          <a:ln>
            <a:noFill/>
          </a:ln>
        </p:spPr>
        <p:style>
          <a:lnRef idx="0"/>
          <a:fillRef idx="0"/>
          <a:effectRef idx="0"/>
          <a:fontRef idx="minor"/>
        </p:style>
        <p:txBody>
          <a:bodyPr lIns="0" rIns="0" tIns="0" bIns="0">
            <a:spAutoFit/>
          </a:bodyPr>
          <a:p>
            <a:pPr>
              <a:lnSpc>
                <a:spcPct val="100000"/>
              </a:lnSpc>
            </a:pPr>
            <a:r>
              <a:rPr b="1" lang="en-IN" sz="1800" spc="-18" strike="noStrike">
                <a:solidFill>
                  <a:srgbClr val="181c24"/>
                </a:solidFill>
                <a:latin typeface="IBM Plex Sans"/>
                <a:ea typeface="DejaVu Sans"/>
              </a:rPr>
              <a:t>Prometheus</a:t>
            </a:r>
            <a:r>
              <a:rPr b="0" lang="en-IN" sz="1800" spc="-18" strike="noStrike">
                <a:solidFill>
                  <a:srgbClr val="181c24"/>
                </a:solidFill>
                <a:latin typeface="IBM Plex Sans"/>
                <a:ea typeface="DejaVu Sans"/>
              </a:rPr>
              <a:t> scrapes metrics; </a:t>
            </a:r>
            <a:r>
              <a:rPr b="1" lang="en-IN" sz="1800" spc="-18" strike="noStrike">
                <a:solidFill>
                  <a:srgbClr val="181c24"/>
                </a:solidFill>
                <a:latin typeface="IBM Plex Sans"/>
                <a:ea typeface="DejaVu Sans"/>
              </a:rPr>
              <a:t>Grafana</a:t>
            </a:r>
            <a:r>
              <a:rPr b="0" lang="en-IN" sz="1800" spc="-18" strike="noStrike">
                <a:solidFill>
                  <a:srgbClr val="181c24"/>
                </a:solidFill>
                <a:latin typeface="IBM Plex Sans"/>
                <a:ea typeface="DejaVu Sans"/>
              </a:rPr>
              <a:t> displays dashboards.</a:t>
            </a:r>
            <a:endParaRPr b="0" lang="en-IN" sz="1800" spc="-1" strike="noStrike">
              <a:latin typeface="Arial"/>
            </a:endParaRPr>
          </a:p>
        </p:txBody>
      </p:sp>
      <p:pic>
        <p:nvPicPr>
          <p:cNvPr id="175" name="Rect" descr=""/>
          <p:cNvPicPr/>
          <p:nvPr/>
        </p:nvPicPr>
        <p:blipFill>
          <a:blip r:embed="rId10"/>
          <a:stretch/>
        </p:blipFill>
        <p:spPr>
          <a:xfrm>
            <a:off x="5428080" y="7333920"/>
            <a:ext cx="1037520" cy="1037520"/>
          </a:xfrm>
          <a:prstGeom prst="rect">
            <a:avLst/>
          </a:prstGeom>
          <a:ln>
            <a:noFill/>
          </a:ln>
        </p:spPr>
      </p:pic>
      <p:pic>
        <p:nvPicPr>
          <p:cNvPr id="176" name="iconNode2" descr=""/>
          <p:cNvPicPr/>
          <p:nvPr/>
        </p:nvPicPr>
        <p:blipFill>
          <a:blip r:embed="rId11"/>
          <a:stretch/>
        </p:blipFill>
        <p:spPr>
          <a:xfrm>
            <a:off x="5686920" y="7593120"/>
            <a:ext cx="517320" cy="517320"/>
          </a:xfrm>
          <a:prstGeom prst="rect">
            <a:avLst/>
          </a:prstGeom>
          <a:ln>
            <a:noFill/>
          </a:ln>
        </p:spPr>
      </p:pic>
      <p:sp>
        <p:nvSpPr>
          <p:cNvPr id="177" name="CustomShape 5"/>
          <p:cNvSpPr/>
          <p:nvPr/>
        </p:nvSpPr>
        <p:spPr>
          <a:xfrm>
            <a:off x="1409760" y="6575760"/>
            <a:ext cx="3761640" cy="373320"/>
          </a:xfrm>
          <a:prstGeom prst="rect">
            <a:avLst/>
          </a:prstGeom>
          <a:noFill/>
          <a:ln>
            <a:noFill/>
          </a:ln>
        </p:spPr>
        <p:style>
          <a:lnRef idx="0"/>
          <a:fillRef idx="0"/>
          <a:effectRef idx="0"/>
          <a:fontRef idx="minor"/>
        </p:style>
        <p:txBody>
          <a:bodyPr lIns="0" rIns="0" tIns="0" bIns="0">
            <a:spAutoFit/>
          </a:bodyPr>
          <a:p>
            <a:pPr algn="r">
              <a:lnSpc>
                <a:spcPts val="2940"/>
              </a:lnSpc>
            </a:pPr>
            <a:r>
              <a:rPr b="1" lang="en-IN" sz="2100" spc="-43" strike="noStrike">
                <a:solidFill>
                  <a:srgbClr val="181c24"/>
                </a:solidFill>
                <a:latin typeface="IBM Plex Serif SemiBold"/>
                <a:ea typeface="DejaVu Sans"/>
              </a:rPr>
              <a:t>Results</a:t>
            </a:r>
            <a:endParaRPr b="0" lang="en-IN" sz="2100" spc="-1" strike="noStrike">
              <a:latin typeface="Arial"/>
            </a:endParaRPr>
          </a:p>
        </p:txBody>
      </p:sp>
      <p:sp>
        <p:nvSpPr>
          <p:cNvPr id="178" name="CustomShape 6"/>
          <p:cNvSpPr/>
          <p:nvPr/>
        </p:nvSpPr>
        <p:spPr>
          <a:xfrm>
            <a:off x="1409760" y="7044120"/>
            <a:ext cx="3761640" cy="822960"/>
          </a:xfrm>
          <a:prstGeom prst="rect">
            <a:avLst/>
          </a:prstGeom>
          <a:noFill/>
          <a:ln>
            <a:noFill/>
          </a:ln>
        </p:spPr>
        <p:style>
          <a:lnRef idx="0"/>
          <a:fillRef idx="0"/>
          <a:effectRef idx="0"/>
          <a:fontRef idx="minor"/>
        </p:style>
        <p:txBody>
          <a:bodyPr lIns="0" rIns="0" tIns="0" bIns="0">
            <a:spAutoFit/>
          </a:bodyPr>
          <a:p>
            <a:pPr>
              <a:lnSpc>
                <a:spcPct val="100000"/>
              </a:lnSpc>
            </a:pPr>
            <a:r>
              <a:rPr b="0" lang="en-IN" sz="1800" spc="-18" strike="noStrike">
                <a:solidFill>
                  <a:srgbClr val="181c24"/>
                </a:solidFill>
                <a:latin typeface="IBM Plex Sans"/>
                <a:ea typeface="DejaVu Sans"/>
              </a:rPr>
              <a:t>Converted via </a:t>
            </a:r>
            <a:r>
              <a:rPr b="0" lang="en-IN" sz="1800" spc="-18" strike="noStrike">
                <a:solidFill>
                  <a:srgbClr val="181c24"/>
                </a:solidFill>
                <a:latin typeface="Courier New"/>
                <a:ea typeface="Courier New"/>
              </a:rPr>
              <a:t>convert-cis-report-to-prometheus.sh</a:t>
            </a:r>
            <a:r>
              <a:rPr b="0" lang="en-IN" sz="1800" spc="-18" strike="noStrike">
                <a:solidFill>
                  <a:srgbClr val="181c24"/>
                </a:solidFill>
                <a:latin typeface="IBM Plex Sans"/>
                <a:ea typeface="DejaVu Sans"/>
              </a:rPr>
              <a:t> and sent to </a:t>
            </a:r>
            <a:r>
              <a:rPr b="1" lang="en-IN" sz="1800" spc="-18" strike="noStrike">
                <a:solidFill>
                  <a:srgbClr val="181c24"/>
                </a:solidFill>
                <a:latin typeface="IBM Plex Sans"/>
                <a:ea typeface="DejaVu Sans"/>
              </a:rPr>
              <a:t>Pushgateway</a:t>
            </a:r>
            <a:r>
              <a:rPr b="0" lang="en-IN" sz="1800" spc="-18" strike="noStrike">
                <a:solidFill>
                  <a:srgbClr val="181c24"/>
                </a:solidFill>
                <a:latin typeface="IBM Plex Sans"/>
                <a:ea typeface="DejaVu Sans"/>
              </a:rPr>
              <a:t>.</a:t>
            </a:r>
            <a:endParaRPr b="0" lang="en-IN" sz="1800" spc="-1" strike="noStrike">
              <a:latin typeface="Arial"/>
            </a:endParaRPr>
          </a:p>
        </p:txBody>
      </p:sp>
      <p:sp>
        <p:nvSpPr>
          <p:cNvPr id="179" name="CustomShape 7"/>
          <p:cNvSpPr/>
          <p:nvPr/>
        </p:nvSpPr>
        <p:spPr>
          <a:xfrm>
            <a:off x="1409760" y="993240"/>
            <a:ext cx="15515640" cy="672120"/>
          </a:xfrm>
          <a:prstGeom prst="rect">
            <a:avLst/>
          </a:prstGeom>
          <a:noFill/>
          <a:ln>
            <a:noFill/>
          </a:ln>
        </p:spPr>
        <p:style>
          <a:lnRef idx="0"/>
          <a:fillRef idx="0"/>
          <a:effectRef idx="0"/>
          <a:fontRef idx="minor"/>
        </p:style>
        <p:txBody>
          <a:bodyPr lIns="0" rIns="0" tIns="0" bIns="0">
            <a:spAutoFit/>
          </a:bodyPr>
          <a:p>
            <a:pPr algn="ctr">
              <a:lnSpc>
                <a:spcPts val="5292"/>
              </a:lnSpc>
            </a:pPr>
            <a:r>
              <a:rPr b="0" lang="en-IN" sz="4200" spc="-86" strike="noStrike">
                <a:solidFill>
                  <a:srgbClr val="181c24"/>
                </a:solidFill>
                <a:latin typeface="IBM Plex Serif SemiBold"/>
                <a:ea typeface="DejaVu Sans"/>
              </a:rPr>
              <a:t>Compliance </a:t>
            </a:r>
            <a:r>
              <a:rPr b="0" lang="en-IN" sz="4200" spc="-86" strike="noStrike">
                <a:solidFill>
                  <a:srgbClr val="181c24"/>
                </a:solidFill>
                <a:latin typeface="IBM Plex Serif SemiBold"/>
                <a:ea typeface="Arial"/>
              </a:rPr>
              <a:t>Reporting</a:t>
            </a:r>
            <a:endParaRPr b="0" lang="en-IN" sz="4200" spc="-1" strike="noStrike">
              <a:latin typeface="Arial"/>
            </a:endParaRPr>
          </a:p>
        </p:txBody>
      </p:sp>
      <p:sp>
        <p:nvSpPr>
          <p:cNvPr id="180" name="CustomShape 8"/>
          <p:cNvSpPr/>
          <p:nvPr/>
        </p:nvSpPr>
        <p:spPr>
          <a:xfrm>
            <a:off x="1409760" y="1678680"/>
            <a:ext cx="15515640" cy="394560"/>
          </a:xfrm>
          <a:prstGeom prst="rect">
            <a:avLst/>
          </a:prstGeom>
          <a:noFill/>
          <a:ln>
            <a:noFill/>
          </a:ln>
        </p:spPr>
        <p:style>
          <a:lnRef idx="0"/>
          <a:fillRef idx="0"/>
          <a:effectRef idx="0"/>
          <a:fontRef idx="minor"/>
        </p:style>
      </p:sp>
      <p:pic>
        <p:nvPicPr>
          <p:cNvPr id="181" name="" descr=""/>
          <p:cNvPicPr/>
          <p:nvPr/>
        </p:nvPicPr>
        <p:blipFill>
          <a:blip r:embed="rId12"/>
          <a:stretch/>
        </p:blipFill>
        <p:spPr>
          <a:xfrm>
            <a:off x="6506640" y="3672000"/>
            <a:ext cx="5317200" cy="3743640"/>
          </a:xfrm>
          <a:prstGeom prst="rect">
            <a:avLst/>
          </a:prstGeom>
          <a:ln>
            <a:noFill/>
          </a:ln>
        </p:spPr>
      </p:pic>
    </p:spTree>
  </p:cSld>
  <mc:AlternateContent>
    <mc:Choice Requires="p14">
      <p:transition spd="med" p14:dur="700">
        <p:push dir="u"/>
      </p:transition>
    </mc:Choice>
    <mc:Fallback>
      <p:transition spd="med">
        <p:push dir="u"/>
      </p:transition>
    </mc:Fallback>
  </mc:AlternateContent>
  <p:timing>
    <p:tnLst>
      <p:par>
        <p:cTn id="429" dur="indefinite" restart="never" nodeType="tmRoot">
          <p:childTnLst>
            <p:seq>
              <p:cTn id="430" dur="indefinite" nodeType="mainSeq">
                <p:childTnLst>
                  <p:par>
                    <p:cTn id="431" fill="hold">
                      <p:stCondLst>
                        <p:cond delay="0"/>
                      </p:stCondLst>
                      <p:childTnLst>
                        <p:par>
                          <p:cTn id="432" fill="hold">
                            <p:stCondLst>
                              <p:cond delay="0"/>
                            </p:stCondLst>
                            <p:childTnLst>
                              <p:par>
                                <p:cTn id="433" nodeType="withEffect" fill="hold" presetClass="entr" presetID="10">
                                  <p:stCondLst>
                                    <p:cond delay="0"/>
                                  </p:stCondLst>
                                  <p:childTnLst>
                                    <p:set>
                                      <p:cBhvr>
                                        <p:cTn id="434" dur="1" fill="hold">
                                          <p:stCondLst>
                                            <p:cond delay="0"/>
                                          </p:stCondLst>
                                        </p:cTn>
                                        <p:tgtEl>
                                          <p:spTgt spid="163"/>
                                        </p:tgtEl>
                                        <p:attrNameLst>
                                          <p:attrName>style.visibility</p:attrName>
                                        </p:attrNameLst>
                                      </p:cBhvr>
                                      <p:to>
                                        <p:strVal val="visible"/>
                                      </p:to>
                                    </p:set>
                                    <p:animEffect filter="fade" transition="in">
                                      <p:cBhvr additive="repl">
                                        <p:cTn id="435" dur="1200"/>
                                        <p:tgtEl>
                                          <p:spTgt spid="163"/>
                                        </p:tgtEl>
                                      </p:cBhvr>
                                    </p:animEffect>
                                  </p:childTnLst>
                                </p:cTn>
                              </p:par>
                              <p:par>
                                <p:cTn id="436" nodeType="withEffect" fill="hold" presetClass="path" presetID="64">
                                  <p:stCondLst>
                                    <p:cond delay="0"/>
                                  </p:stCondLst>
                                  <p:childTnLst>
                                    <p:animMotion origin="layout" path="M 0 0.074074075 L 0 0 E">
                                      <p:cBhvr>
                                        <p:cTn id="437" dur="1200" fill="hold"/>
                                        <p:tgtEl>
                                          <p:spTgt spid="163"/>
                                        </p:tgtEl>
                                        <p:attrNameLst>
                                          <p:attrName>ppt_x</p:attrName>
                                          <p:attrName>ppt_y</p:attrName>
                                        </p:attrNameLst>
                                      </p:cBhvr>
                                    </p:animMotion>
                                  </p:childTnLst>
                                </p:cTn>
                              </p:par>
                              <p:par>
                                <p:cTn id="438" nodeType="withEffect" fill="hold" presetClass="entr" presetID="10">
                                  <p:stCondLst>
                                    <p:cond delay="0"/>
                                  </p:stCondLst>
                                  <p:childTnLst>
                                    <p:set>
                                      <p:cBhvr>
                                        <p:cTn id="439" dur="1" fill="hold">
                                          <p:stCondLst>
                                            <p:cond delay="0"/>
                                          </p:stCondLst>
                                        </p:cTn>
                                        <p:tgtEl>
                                          <p:spTgt spid="164"/>
                                        </p:tgtEl>
                                        <p:attrNameLst>
                                          <p:attrName>style.visibility</p:attrName>
                                        </p:attrNameLst>
                                      </p:cBhvr>
                                      <p:to>
                                        <p:strVal val="visible"/>
                                      </p:to>
                                    </p:set>
                                    <p:animEffect filter="fade" transition="in">
                                      <p:cBhvr additive="repl">
                                        <p:cTn id="440" dur="1200"/>
                                        <p:tgtEl>
                                          <p:spTgt spid="164"/>
                                        </p:tgtEl>
                                      </p:cBhvr>
                                    </p:animEffect>
                                  </p:childTnLst>
                                </p:cTn>
                              </p:par>
                              <p:par>
                                <p:cTn id="441" nodeType="withEffect" fill="hold" presetClass="path" presetID="64">
                                  <p:stCondLst>
                                    <p:cond delay="0"/>
                                  </p:stCondLst>
                                  <p:childTnLst>
                                    <p:animMotion origin="layout" path="M 1.3033549E-006 0.074074075 L 1.3033549E-006 0 E">
                                      <p:cBhvr>
                                        <p:cTn id="442" dur="1200" fill="hold"/>
                                        <p:tgtEl>
                                          <p:spTgt spid="164"/>
                                        </p:tgtEl>
                                        <p:attrNameLst>
                                          <p:attrName>ppt_x</p:attrName>
                                          <p:attrName>ppt_y</p:attrName>
                                        </p:attrNameLst>
                                      </p:cBhvr>
                                    </p:animMotion>
                                  </p:childTnLst>
                                </p:cTn>
                              </p:par>
                              <p:par>
                                <p:cTn id="443" nodeType="withEffect" fill="hold" presetClass="entr" presetID="10">
                                  <p:stCondLst>
                                    <p:cond delay="0"/>
                                  </p:stCondLst>
                                  <p:childTnLst>
                                    <p:set>
                                      <p:cBhvr>
                                        <p:cTn id="444" dur="1" fill="hold">
                                          <p:stCondLst>
                                            <p:cond delay="0"/>
                                          </p:stCondLst>
                                        </p:cTn>
                                        <p:tgtEl>
                                          <p:spTgt spid="165"/>
                                        </p:tgtEl>
                                        <p:attrNameLst>
                                          <p:attrName>style.visibility</p:attrName>
                                        </p:attrNameLst>
                                      </p:cBhvr>
                                      <p:to>
                                        <p:strVal val="visible"/>
                                      </p:to>
                                    </p:set>
                                    <p:animEffect filter="fade" transition="in">
                                      <p:cBhvr additive="repl">
                                        <p:cTn id="445" dur="1200"/>
                                        <p:tgtEl>
                                          <p:spTgt spid="165"/>
                                        </p:tgtEl>
                                      </p:cBhvr>
                                    </p:animEffect>
                                  </p:childTnLst>
                                </p:cTn>
                              </p:par>
                              <p:par>
                                <p:cTn id="446" nodeType="withEffect" fill="hold" presetClass="path" presetID="64">
                                  <p:stCondLst>
                                    <p:cond delay="0"/>
                                  </p:stCondLst>
                                  <p:childTnLst>
                                    <p:animMotion origin="layout" path="M 0 0.074074075 L 0 0 E">
                                      <p:cBhvr>
                                        <p:cTn id="447" dur="1200" fill="hold"/>
                                        <p:tgtEl>
                                          <p:spTgt spid="165"/>
                                        </p:tgtEl>
                                        <p:attrNameLst>
                                          <p:attrName>ppt_x</p:attrName>
                                          <p:attrName>ppt_y</p:attrName>
                                        </p:attrNameLst>
                                      </p:cBhvr>
                                    </p:animMotion>
                                  </p:childTnLst>
                                </p:cTn>
                              </p:par>
                              <p:par>
                                <p:cTn id="448" nodeType="withEffect" fill="hold" presetClass="entr" presetID="10">
                                  <p:stCondLst>
                                    <p:cond delay="0"/>
                                  </p:stCondLst>
                                  <p:childTnLst>
                                    <p:set>
                                      <p:cBhvr>
                                        <p:cTn id="449" dur="1" fill="hold">
                                          <p:stCondLst>
                                            <p:cond delay="0"/>
                                          </p:stCondLst>
                                        </p:cTn>
                                        <p:tgtEl>
                                          <p:spTgt spid="166"/>
                                        </p:tgtEl>
                                        <p:attrNameLst>
                                          <p:attrName>style.visibility</p:attrName>
                                        </p:attrNameLst>
                                      </p:cBhvr>
                                      <p:to>
                                        <p:strVal val="visible"/>
                                      </p:to>
                                    </p:set>
                                    <p:animEffect filter="fade" transition="in">
                                      <p:cBhvr additive="repl">
                                        <p:cTn id="450" dur="1200"/>
                                        <p:tgtEl>
                                          <p:spTgt spid="166"/>
                                        </p:tgtEl>
                                      </p:cBhvr>
                                    </p:animEffect>
                                  </p:childTnLst>
                                </p:cTn>
                              </p:par>
                              <p:par>
                                <p:cTn id="451" nodeType="withEffect" fill="hold" presetClass="path" presetID="64">
                                  <p:stCondLst>
                                    <p:cond delay="0"/>
                                  </p:stCondLst>
                                  <p:childTnLst>
                                    <p:animMotion origin="layout" path="M -1.9550323E-006 0.074074075 L -1.9550323E-006 0 E">
                                      <p:cBhvr>
                                        <p:cTn id="452" dur="1200" fill="hold"/>
                                        <p:tgtEl>
                                          <p:spTgt spid="166"/>
                                        </p:tgtEl>
                                        <p:attrNameLst>
                                          <p:attrName>ppt_x</p:attrName>
                                          <p:attrName>ppt_y</p:attrName>
                                        </p:attrNameLst>
                                      </p:cBhvr>
                                    </p:animMotion>
                                  </p:childTnLst>
                                </p:cTn>
                              </p:par>
                              <p:par>
                                <p:cTn id="453" nodeType="withEffect" fill="hold" presetClass="entr" presetID="10">
                                  <p:stCondLst>
                                    <p:cond delay="1000"/>
                                  </p:stCondLst>
                                  <p:childTnLst>
                                    <p:set>
                                      <p:cBhvr>
                                        <p:cTn id="454" dur="1" fill="hold">
                                          <p:stCondLst>
                                            <p:cond delay="0"/>
                                          </p:stCondLst>
                                        </p:cTn>
                                        <p:tgtEl>
                                          <p:spTgt spid="167"/>
                                        </p:tgtEl>
                                        <p:attrNameLst>
                                          <p:attrName>style.visibility</p:attrName>
                                        </p:attrNameLst>
                                      </p:cBhvr>
                                      <p:to>
                                        <p:strVal val="visible"/>
                                      </p:to>
                                    </p:set>
                                    <p:animEffect filter="fade" transition="in">
                                      <p:cBhvr additive="repl">
                                        <p:cTn id="455" dur="1000"/>
                                        <p:tgtEl>
                                          <p:spTgt spid="167"/>
                                        </p:tgtEl>
                                      </p:cBhvr>
                                    </p:animEffect>
                                  </p:childTnLst>
                                </p:cTn>
                              </p:par>
                              <p:par>
                                <p:cTn id="456" nodeType="withEffect" fill="hold" presetClass="path" presetID="64">
                                  <p:stCondLst>
                                    <p:cond delay="1000"/>
                                  </p:stCondLst>
                                  <p:childTnLst>
                                    <p:animMotion origin="layout" path="M -3.1789145E-007 0.046295136 L -3.1789145E-007 -1.1585377E-006 E">
                                      <p:cBhvr>
                                        <p:cTn id="457" dur="1000" fill="hold"/>
                                        <p:tgtEl>
                                          <p:spTgt spid="167"/>
                                        </p:tgtEl>
                                        <p:attrNameLst>
                                          <p:attrName>ppt_x</p:attrName>
                                          <p:attrName>ppt_y</p:attrName>
                                        </p:attrNameLst>
                                      </p:cBhvr>
                                    </p:animMotion>
                                  </p:childTnLst>
                                </p:cTn>
                              </p:par>
                              <p:par>
                                <p:cTn id="458" nodeType="withEffect" fill="hold" presetClass="entr" presetID="10">
                                  <p:stCondLst>
                                    <p:cond delay="1000"/>
                                  </p:stCondLst>
                                  <p:childTnLst>
                                    <p:set>
                                      <p:cBhvr>
                                        <p:cTn id="459" dur="1" fill="hold">
                                          <p:stCondLst>
                                            <p:cond delay="0"/>
                                          </p:stCondLst>
                                        </p:cTn>
                                        <p:tgtEl>
                                          <p:spTgt spid="168"/>
                                        </p:tgtEl>
                                        <p:attrNameLst>
                                          <p:attrName>style.visibility</p:attrName>
                                        </p:attrNameLst>
                                      </p:cBhvr>
                                      <p:to>
                                        <p:strVal val="visible"/>
                                      </p:to>
                                    </p:set>
                                    <p:animEffect filter="fade" transition="in">
                                      <p:cBhvr additive="repl">
                                        <p:cTn id="460" dur="1000"/>
                                        <p:tgtEl>
                                          <p:spTgt spid="168"/>
                                        </p:tgtEl>
                                      </p:cBhvr>
                                    </p:animEffect>
                                  </p:childTnLst>
                                </p:cTn>
                              </p:par>
                              <p:par>
                                <p:cTn id="461" nodeType="withEffect" fill="hold" presetClass="path" presetID="64">
                                  <p:stCondLst>
                                    <p:cond delay="1000"/>
                                  </p:stCondLst>
                                  <p:childTnLst>
                                    <p:animMotion origin="layout" path="M 1.3033549E-006 0.04629802 L 1.3033549E-006 1.723678E-006 E">
                                      <p:cBhvr>
                                        <p:cTn id="462" dur="1000" fill="hold"/>
                                        <p:tgtEl>
                                          <p:spTgt spid="168"/>
                                        </p:tgtEl>
                                        <p:attrNameLst>
                                          <p:attrName>ppt_x</p:attrName>
                                          <p:attrName>ppt_y</p:attrName>
                                        </p:attrNameLst>
                                      </p:cBhvr>
                                    </p:animMotion>
                                  </p:childTnLst>
                                </p:cTn>
                              </p:par>
                              <p:par>
                                <p:cTn id="463" nodeType="withEffect" fill="hold" presetClass="entr" presetID="10">
                                  <p:stCondLst>
                                    <p:cond delay="1000"/>
                                  </p:stCondLst>
                                  <p:childTnLst>
                                    <p:set>
                                      <p:cBhvr>
                                        <p:cTn id="464" dur="1" fill="hold">
                                          <p:stCondLst>
                                            <p:cond delay="0"/>
                                          </p:stCondLst>
                                        </p:cTn>
                                        <p:tgtEl>
                                          <p:spTgt spid="169"/>
                                        </p:tgtEl>
                                        <p:attrNameLst>
                                          <p:attrName>style.visibility</p:attrName>
                                        </p:attrNameLst>
                                      </p:cBhvr>
                                      <p:to>
                                        <p:strVal val="visible"/>
                                      </p:to>
                                    </p:set>
                                    <p:animEffect filter="fade" transition="in">
                                      <p:cBhvr additive="repl">
                                        <p:cTn id="465" dur="1000"/>
                                        <p:tgtEl>
                                          <p:spTgt spid="169"/>
                                        </p:tgtEl>
                                      </p:cBhvr>
                                    </p:animEffect>
                                  </p:childTnLst>
                                </p:cTn>
                              </p:par>
                              <p:par>
                                <p:cTn id="466" nodeType="withEffect" fill="hold" presetClass="path" presetID="64">
                                  <p:stCondLst>
                                    <p:cond delay="1000"/>
                                  </p:stCondLst>
                                  <p:childTnLst>
                                    <p:animMotion origin="layout" path="M 0 0.04629977 L 0 3.475613E-006 E">
                                      <p:cBhvr>
                                        <p:cTn id="467" dur="1000" fill="hold"/>
                                        <p:tgtEl>
                                          <p:spTgt spid="169"/>
                                        </p:tgtEl>
                                        <p:attrNameLst>
                                          <p:attrName>ppt_x</p:attrName>
                                          <p:attrName>ppt_y</p:attrName>
                                        </p:attrNameLst>
                                      </p:cBhvr>
                                    </p:animMotion>
                                  </p:childTnLst>
                                </p:cTn>
                              </p:par>
                              <p:par>
                                <p:cTn id="468" nodeType="withEffect" fill="hold" presetClass="entr" presetID="10">
                                  <p:stCondLst>
                                    <p:cond delay="1000"/>
                                  </p:stCondLst>
                                  <p:childTnLst>
                                    <p:set>
                                      <p:cBhvr>
                                        <p:cTn id="469" dur="1" fill="hold">
                                          <p:stCondLst>
                                            <p:cond delay="0"/>
                                          </p:stCondLst>
                                        </p:cTn>
                                        <p:tgtEl>
                                          <p:spTgt spid="170"/>
                                        </p:tgtEl>
                                        <p:attrNameLst>
                                          <p:attrName>style.visibility</p:attrName>
                                        </p:attrNameLst>
                                      </p:cBhvr>
                                      <p:to>
                                        <p:strVal val="visible"/>
                                      </p:to>
                                    </p:set>
                                    <p:animEffect filter="fade" transition="in">
                                      <p:cBhvr additive="repl">
                                        <p:cTn id="470" dur="1000"/>
                                        <p:tgtEl>
                                          <p:spTgt spid="170"/>
                                        </p:tgtEl>
                                      </p:cBhvr>
                                    </p:animEffect>
                                  </p:childTnLst>
                                </p:cTn>
                              </p:par>
                              <p:par>
                                <p:cTn id="471" nodeType="withEffect" fill="hold" presetClass="path" presetID="64">
                                  <p:stCondLst>
                                    <p:cond delay="1000"/>
                                  </p:stCondLst>
                                  <p:childTnLst>
                                    <p:animMotion origin="layout" path="M 0 0.046297453 L 0 1.1585377E-006 E">
                                      <p:cBhvr>
                                        <p:cTn id="472" dur="1000" fill="hold"/>
                                        <p:tgtEl>
                                          <p:spTgt spid="170"/>
                                        </p:tgtEl>
                                        <p:attrNameLst>
                                          <p:attrName>ppt_x</p:attrName>
                                          <p:attrName>ppt_y</p:attrName>
                                        </p:attrNameLst>
                                      </p:cBhvr>
                                    </p:animMotion>
                                  </p:childTnLst>
                                </p:cTn>
                              </p:par>
                              <p:par>
                                <p:cTn id="473" nodeType="withEffect" fill="hold" presetClass="entr" presetID="10">
                                  <p:stCondLst>
                                    <p:cond delay="1140"/>
                                  </p:stCondLst>
                                  <p:childTnLst>
                                    <p:set>
                                      <p:cBhvr>
                                        <p:cTn id="474" dur="1" fill="hold">
                                          <p:stCondLst>
                                            <p:cond delay="0"/>
                                          </p:stCondLst>
                                        </p:cTn>
                                        <p:tgtEl>
                                          <p:spTgt spid="171"/>
                                        </p:tgtEl>
                                        <p:attrNameLst>
                                          <p:attrName>style.visibility</p:attrName>
                                        </p:attrNameLst>
                                      </p:cBhvr>
                                      <p:to>
                                        <p:strVal val="visible"/>
                                      </p:to>
                                    </p:set>
                                    <p:animEffect filter="fade" transition="in">
                                      <p:cBhvr additive="repl">
                                        <p:cTn id="475" dur="1000"/>
                                        <p:tgtEl>
                                          <p:spTgt spid="171"/>
                                        </p:tgtEl>
                                      </p:cBhvr>
                                    </p:animEffect>
                                  </p:childTnLst>
                                </p:cTn>
                              </p:par>
                              <p:par>
                                <p:cTn id="476" nodeType="withEffect" fill="hold" presetClass="path" presetID="64">
                                  <p:stCondLst>
                                    <p:cond delay="1140"/>
                                  </p:stCondLst>
                                  <p:childTnLst>
                                    <p:animMotion origin="layout" path="M -9.536743E-007 0.046295166 L -9.536743E-007 -1.1302807E-006 E">
                                      <p:cBhvr>
                                        <p:cTn id="477" dur="1000" fill="hold"/>
                                        <p:tgtEl>
                                          <p:spTgt spid="171"/>
                                        </p:tgtEl>
                                        <p:attrNameLst>
                                          <p:attrName>ppt_x</p:attrName>
                                          <p:attrName>ppt_y</p:attrName>
                                        </p:attrNameLst>
                                      </p:cBhvr>
                                    </p:animMotion>
                                  </p:childTnLst>
                                </p:cTn>
                              </p:par>
                              <p:par>
                                <p:cTn id="478" nodeType="withEffect" fill="hold" presetClass="entr" presetID="10">
                                  <p:stCondLst>
                                    <p:cond delay="1140"/>
                                  </p:stCondLst>
                                  <p:childTnLst>
                                    <p:set>
                                      <p:cBhvr>
                                        <p:cTn id="479" dur="1" fill="hold">
                                          <p:stCondLst>
                                            <p:cond delay="0"/>
                                          </p:stCondLst>
                                        </p:cTn>
                                        <p:tgtEl>
                                          <p:spTgt spid="172"/>
                                        </p:tgtEl>
                                        <p:attrNameLst>
                                          <p:attrName>style.visibility</p:attrName>
                                        </p:attrNameLst>
                                      </p:cBhvr>
                                      <p:to>
                                        <p:strVal val="visible"/>
                                      </p:to>
                                    </p:set>
                                    <p:animEffect filter="fade" transition="in">
                                      <p:cBhvr additive="repl">
                                        <p:cTn id="480" dur="1000"/>
                                        <p:tgtEl>
                                          <p:spTgt spid="172"/>
                                        </p:tgtEl>
                                      </p:cBhvr>
                                    </p:animEffect>
                                  </p:childTnLst>
                                </p:cTn>
                              </p:par>
                              <p:par>
                                <p:cTn id="481" nodeType="withEffect" fill="hold" presetClass="path" presetID="64">
                                  <p:stCondLst>
                                    <p:cond delay="1140"/>
                                  </p:stCondLst>
                                  <p:childTnLst>
                                    <p:animMotion origin="layout" path="M 6.357829E-007 0.04629805 L 6.357829E-007 1.7519351E-006 E">
                                      <p:cBhvr>
                                        <p:cTn id="482" dur="1000" fill="hold"/>
                                        <p:tgtEl>
                                          <p:spTgt spid="172"/>
                                        </p:tgtEl>
                                        <p:attrNameLst>
                                          <p:attrName>ppt_x</p:attrName>
                                          <p:attrName>ppt_y</p:attrName>
                                        </p:attrNameLst>
                                      </p:cBhvr>
                                    </p:animMotion>
                                  </p:childTnLst>
                                </p:cTn>
                              </p:par>
                              <p:par>
                                <p:cTn id="483" nodeType="withEffect" fill="hold" presetClass="entr" presetID="10">
                                  <p:stCondLst>
                                    <p:cond delay="1140"/>
                                  </p:stCondLst>
                                  <p:childTnLst>
                                    <p:set>
                                      <p:cBhvr>
                                        <p:cTn id="484" dur="1" fill="hold">
                                          <p:stCondLst>
                                            <p:cond delay="0"/>
                                          </p:stCondLst>
                                        </p:cTn>
                                        <p:tgtEl>
                                          <p:spTgt spid="173"/>
                                        </p:tgtEl>
                                        <p:attrNameLst>
                                          <p:attrName>style.visibility</p:attrName>
                                        </p:attrNameLst>
                                      </p:cBhvr>
                                      <p:to>
                                        <p:strVal val="visible"/>
                                      </p:to>
                                    </p:set>
                                    <p:animEffect filter="fade" transition="in">
                                      <p:cBhvr additive="repl">
                                        <p:cTn id="485" dur="1000"/>
                                        <p:tgtEl>
                                          <p:spTgt spid="173"/>
                                        </p:tgtEl>
                                      </p:cBhvr>
                                    </p:animEffect>
                                  </p:childTnLst>
                                </p:cTn>
                              </p:par>
                              <p:par>
                                <p:cTn id="486" nodeType="withEffect" fill="hold" presetClass="path" presetID="64">
                                  <p:stCondLst>
                                    <p:cond delay="1140"/>
                                  </p:stCondLst>
                                  <p:childTnLst>
                                    <p:animMotion origin="layout" path="M -2.6067098E-006 0.046296295 L -2.6067098E-006 0 E">
                                      <p:cBhvr>
                                        <p:cTn id="487" dur="1000" fill="hold"/>
                                        <p:tgtEl>
                                          <p:spTgt spid="173"/>
                                        </p:tgtEl>
                                        <p:attrNameLst>
                                          <p:attrName>ppt_x</p:attrName>
                                          <p:attrName>ppt_y</p:attrName>
                                        </p:attrNameLst>
                                      </p:cBhvr>
                                    </p:animMotion>
                                  </p:childTnLst>
                                </p:cTn>
                              </p:par>
                              <p:par>
                                <p:cTn id="488" nodeType="withEffect" fill="hold" presetClass="entr" presetID="10">
                                  <p:stCondLst>
                                    <p:cond delay="1280"/>
                                  </p:stCondLst>
                                  <p:childTnLst>
                                    <p:set>
                                      <p:cBhvr>
                                        <p:cTn id="489" dur="1" fill="hold">
                                          <p:stCondLst>
                                            <p:cond delay="0"/>
                                          </p:stCondLst>
                                        </p:cTn>
                                        <p:tgtEl>
                                          <p:spTgt spid="175"/>
                                        </p:tgtEl>
                                        <p:attrNameLst>
                                          <p:attrName>style.visibility</p:attrName>
                                        </p:attrNameLst>
                                      </p:cBhvr>
                                      <p:to>
                                        <p:strVal val="visible"/>
                                      </p:to>
                                    </p:set>
                                    <p:animEffect filter="fade" transition="in">
                                      <p:cBhvr additive="repl">
                                        <p:cTn id="490" dur="1000"/>
                                        <p:tgtEl>
                                          <p:spTgt spid="175"/>
                                        </p:tgtEl>
                                      </p:cBhvr>
                                    </p:animEffect>
                                  </p:childTnLst>
                                </p:cTn>
                              </p:par>
                              <p:par>
                                <p:cTn id="491" nodeType="withEffect" fill="hold" presetClass="path" presetID="64">
                                  <p:stCondLst>
                                    <p:cond delay="1280"/>
                                  </p:stCondLst>
                                  <p:childTnLst>
                                    <p:animMotion origin="layout" path="M -3.1789145E-007 0.046295166 L -3.1789145E-007 -1.1302807E-006 E">
                                      <p:cBhvr>
                                        <p:cTn id="492" dur="1000" fill="hold"/>
                                        <p:tgtEl>
                                          <p:spTgt spid="175"/>
                                        </p:tgtEl>
                                        <p:attrNameLst>
                                          <p:attrName>ppt_x</p:attrName>
                                          <p:attrName>ppt_y</p:attrName>
                                        </p:attrNameLst>
                                      </p:cBhvr>
                                    </p:animMotion>
                                  </p:childTnLst>
                                </p:cTn>
                              </p:par>
                              <p:par>
                                <p:cTn id="493" nodeType="withEffect" fill="hold" presetClass="entr" presetID="10">
                                  <p:stCondLst>
                                    <p:cond delay="1280"/>
                                  </p:stCondLst>
                                  <p:childTnLst>
                                    <p:set>
                                      <p:cBhvr>
                                        <p:cTn id="494" dur="1" fill="hold">
                                          <p:stCondLst>
                                            <p:cond delay="0"/>
                                          </p:stCondLst>
                                        </p:cTn>
                                        <p:tgtEl>
                                          <p:spTgt spid="176"/>
                                        </p:tgtEl>
                                        <p:attrNameLst>
                                          <p:attrName>style.visibility</p:attrName>
                                        </p:attrNameLst>
                                      </p:cBhvr>
                                      <p:to>
                                        <p:strVal val="visible"/>
                                      </p:to>
                                    </p:set>
                                    <p:animEffect filter="fade" transition="in">
                                      <p:cBhvr additive="repl">
                                        <p:cTn id="495" dur="1000"/>
                                        <p:tgtEl>
                                          <p:spTgt spid="176"/>
                                        </p:tgtEl>
                                      </p:cBhvr>
                                    </p:animEffect>
                                  </p:childTnLst>
                                </p:cTn>
                              </p:par>
                              <p:par>
                                <p:cTn id="496" nodeType="withEffect" fill="hold" presetClass="path" presetID="64">
                                  <p:stCondLst>
                                    <p:cond delay="1280"/>
                                  </p:stCondLst>
                                  <p:childTnLst>
                                    <p:animMotion origin="layout" path="M 1.3033549E-006 0.04629805 L 1.3033549E-006 1.7519351E-006 E">
                                      <p:cBhvr>
                                        <p:cTn id="497" dur="1000" fill="hold"/>
                                        <p:tgtEl>
                                          <p:spTgt spid="176"/>
                                        </p:tgtEl>
                                        <p:attrNameLst>
                                          <p:attrName>ppt_x</p:attrName>
                                          <p:attrName>ppt_y</p:attrName>
                                        </p:attrNameLst>
                                      </p:cBhvr>
                                    </p:animMotion>
                                  </p:childTnLst>
                                </p:cTn>
                              </p:par>
                              <p:par>
                                <p:cTn id="498" nodeType="withEffect" fill="hold" presetClass="entr" presetID="10">
                                  <p:stCondLst>
                                    <p:cond delay="1280"/>
                                  </p:stCondLst>
                                  <p:childTnLst>
                                    <p:set>
                                      <p:cBhvr>
                                        <p:cTn id="499" dur="1" fill="hold">
                                          <p:stCondLst>
                                            <p:cond delay="0"/>
                                          </p:stCondLst>
                                        </p:cTn>
                                        <p:tgtEl>
                                          <p:spTgt spid="177"/>
                                        </p:tgtEl>
                                        <p:attrNameLst>
                                          <p:attrName>style.visibility</p:attrName>
                                        </p:attrNameLst>
                                      </p:cBhvr>
                                      <p:to>
                                        <p:strVal val="visible"/>
                                      </p:to>
                                    </p:set>
                                    <p:animEffect filter="fade" transition="in">
                                      <p:cBhvr additive="repl">
                                        <p:cTn id="500" dur="1000"/>
                                        <p:tgtEl>
                                          <p:spTgt spid="177"/>
                                        </p:tgtEl>
                                      </p:cBhvr>
                                    </p:animEffect>
                                  </p:childTnLst>
                                </p:cTn>
                              </p:par>
                              <p:par>
                                <p:cTn id="501" nodeType="withEffect" fill="hold" presetClass="path" presetID="64">
                                  <p:stCondLst>
                                    <p:cond delay="1280"/>
                                  </p:stCondLst>
                                  <p:childTnLst>
                                    <p:animMotion origin="layout" path="M 0 0.046295732 L 0 -5.6514034E-007 E">
                                      <p:cBhvr>
                                        <p:cTn id="502" dur="1000" fill="hold"/>
                                        <p:tgtEl>
                                          <p:spTgt spid="177"/>
                                        </p:tgtEl>
                                        <p:attrNameLst>
                                          <p:attrName>ppt_x</p:attrName>
                                          <p:attrName>ppt_y</p:attrName>
                                        </p:attrNameLst>
                                      </p:cBhvr>
                                    </p:animMotion>
                                  </p:childTnLst>
                                </p:cTn>
                              </p:par>
                              <p:par>
                                <p:cTn id="503" nodeType="withEffect" fill="hold" presetClass="entr" presetID="10">
                                  <p:stCondLst>
                                    <p:cond delay="1280"/>
                                  </p:stCondLst>
                                  <p:childTnLst>
                                    <p:set>
                                      <p:cBhvr>
                                        <p:cTn id="504" dur="1" fill="hold">
                                          <p:stCondLst>
                                            <p:cond delay="0"/>
                                          </p:stCondLst>
                                        </p:cTn>
                                        <p:tgtEl>
                                          <p:spTgt spid="178"/>
                                        </p:tgtEl>
                                        <p:attrNameLst>
                                          <p:attrName>style.visibility</p:attrName>
                                        </p:attrNameLst>
                                      </p:cBhvr>
                                      <p:to>
                                        <p:strVal val="visible"/>
                                      </p:to>
                                    </p:set>
                                    <p:animEffect filter="fade" transition="in">
                                      <p:cBhvr additive="repl">
                                        <p:cTn id="505" dur="1000"/>
                                        <p:tgtEl>
                                          <p:spTgt spid="178"/>
                                        </p:tgtEl>
                                      </p:cBhvr>
                                    </p:animEffect>
                                  </p:childTnLst>
                                </p:cTn>
                              </p:par>
                              <p:par>
                                <p:cTn id="506" nodeType="withEffect" fill="hold" presetClass="path" presetID="64">
                                  <p:stCondLst>
                                    <p:cond delay="1280"/>
                                  </p:stCondLst>
                                  <p:childTnLst>
                                    <p:animMotion origin="layout" path="M 0 0.046293415 L 0 -2.8822158E-006 E">
                                      <p:cBhvr>
                                        <p:cTn id="507" dur="1000" fill="hold"/>
                                        <p:tgtEl>
                                          <p:spTgt spid="178"/>
                                        </p:tgtEl>
                                        <p:attrNameLst>
                                          <p:attrName>ppt_x</p:attrName>
                                          <p:attrName>ppt_y</p:attrName>
                                        </p:attrNameLst>
                                      </p:cBhvr>
                                    </p:animMotion>
                                  </p:childTnLst>
                                </p:cTn>
                              </p:par>
                              <p:par>
                                <p:cTn id="508" nodeType="withEffect" fill="hold" presetClass="entr" presetID="10">
                                  <p:stCondLst>
                                    <p:cond delay="300"/>
                                  </p:stCondLst>
                                  <p:childTnLst>
                                    <p:set>
                                      <p:cBhvr>
                                        <p:cTn id="509" dur="1" fill="hold">
                                          <p:stCondLst>
                                            <p:cond delay="0"/>
                                          </p:stCondLst>
                                        </p:cTn>
                                        <p:tgtEl>
                                          <p:spTgt spid="179"/>
                                        </p:tgtEl>
                                        <p:attrNameLst>
                                          <p:attrName>style.visibility</p:attrName>
                                        </p:attrNameLst>
                                      </p:cBhvr>
                                      <p:to>
                                        <p:strVal val="visible"/>
                                      </p:to>
                                    </p:set>
                                    <p:animEffect filter="fade" transition="in">
                                      <p:cBhvr additive="repl">
                                        <p:cTn id="510" dur="600"/>
                                        <p:tgtEl>
                                          <p:spTgt spid="179"/>
                                        </p:tgtEl>
                                      </p:cBhvr>
                                    </p:animEffect>
                                  </p:childTnLst>
                                </p:cTn>
                              </p:par>
                              <p:par>
                                <p:cTn id="511" nodeType="withEffect" fill="hold" presetClass="path" presetID="64">
                                  <p:stCondLst>
                                    <p:cond delay="300"/>
                                  </p:stCondLst>
                                  <p:childTnLst>
                                    <p:animMotion origin="layout" path="M 0 0.04629225 L 0 -4.0478176E-006 E">
                                      <p:cBhvr>
                                        <p:cTn id="512" dur="600" fill="hold"/>
                                        <p:tgtEl>
                                          <p:spTgt spid="179"/>
                                        </p:tgtEl>
                                        <p:attrNameLst>
                                          <p:attrName>ppt_x</p:attrName>
                                          <p:attrName>ppt_y</p:attrName>
                                        </p:attrNameLst>
                                      </p:cBhvr>
                                    </p:animMotion>
                                  </p:childTnLst>
                                </p:cTn>
                              </p:par>
                              <p:par>
                                <p:cTn id="513" nodeType="withEffect" fill="hold" presetClass="entr" presetID="10">
                                  <p:stCondLst>
                                    <p:cond delay="500"/>
                                  </p:stCondLst>
                                  <p:childTnLst>
                                    <p:set>
                                      <p:cBhvr>
                                        <p:cTn id="514" dur="1" fill="hold">
                                          <p:stCondLst>
                                            <p:cond delay="0"/>
                                          </p:stCondLst>
                                        </p:cTn>
                                        <p:tgtEl>
                                          <p:spTgt spid="180"/>
                                        </p:tgtEl>
                                        <p:attrNameLst>
                                          <p:attrName>style.visibility</p:attrName>
                                        </p:attrNameLst>
                                      </p:cBhvr>
                                      <p:to>
                                        <p:strVal val="visible"/>
                                      </p:to>
                                    </p:set>
                                    <p:animEffect filter="fade" transition="in">
                                      <p:cBhvr additive="repl">
                                        <p:cTn id="515" dur="600"/>
                                        <p:tgtEl>
                                          <p:spTgt spid="180"/>
                                        </p:tgtEl>
                                      </p:cBhvr>
                                    </p:animEffect>
                                  </p:childTnLst>
                                </p:cTn>
                              </p:par>
                              <p:par>
                                <p:cTn id="516" nodeType="withEffect" fill="hold" presetClass="path" presetID="64">
                                  <p:stCondLst>
                                    <p:cond delay="500"/>
                                  </p:stCondLst>
                                  <p:childTnLst>
                                    <p:animMotion origin="layout" path="M 0 0.046296295 L 0 0 E">
                                      <p:cBhvr>
                                        <p:cTn id="517" dur="600" fill="hold"/>
                                        <p:tgtEl>
                                          <p:spTgt spid="180"/>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252</TotalTime>
  <Application>Trio_Office/6.2.8.2$Windows_x86 LibreOffice_project/</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2024-12-04T05:07:27Z</dcterms:created>
  <dc:creator>Presentations.AI Exporter</dc:creator>
  <dc:description/>
  <dc:language>en-IN</dc:language>
  <cp:lastModifiedBy/>
  <dcterms:modified xsi:type="dcterms:W3CDTF">2025-05-31T14:52:18Z</dcterms:modified>
  <cp:revision>19</cp:revision>
  <dc:subject/>
  <dc:title>Exporter Version: 2.0.26.0, docId: Console, orderId: Console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0</vt:i4>
  </property>
</Properties>
</file>